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6"/>
  </p:notesMasterIdLst>
  <p:sldIdLst>
    <p:sldId id="301" r:id="rId2"/>
    <p:sldId id="302" r:id="rId3"/>
    <p:sldId id="312" r:id="rId4"/>
    <p:sldId id="313" r:id="rId5"/>
    <p:sldId id="314" r:id="rId6"/>
    <p:sldId id="315" r:id="rId7"/>
    <p:sldId id="316" r:id="rId8"/>
    <p:sldId id="317" r:id="rId9"/>
    <p:sldId id="318" r:id="rId10"/>
    <p:sldId id="319" r:id="rId11"/>
    <p:sldId id="320" r:id="rId12"/>
    <p:sldId id="321" r:id="rId13"/>
    <p:sldId id="322" r:id="rId14"/>
    <p:sldId id="32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847"/>
    <p:restoredTop sz="92271"/>
  </p:normalViewPr>
  <p:slideViewPr>
    <p:cSldViewPr snapToGrid="0" snapToObjects="1">
      <p:cViewPr varScale="1">
        <p:scale>
          <a:sx n="98" d="100"/>
          <a:sy n="98" d="100"/>
        </p:scale>
        <p:origin x="132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29F082-4663-46B3-8692-CF42FBB55308}"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A8ADF93-46D6-40EE-AE78-E2926403DDF3}">
      <dgm:prSet/>
      <dgm:spPr/>
      <dgm:t>
        <a:bodyPr/>
        <a:lstStyle/>
        <a:p>
          <a:r>
            <a:rPr lang="en-AU"/>
            <a:t>What do these artefacts tell you about daily life in Ancient Rome?</a:t>
          </a:r>
        </a:p>
      </dgm:t>
    </dgm:pt>
    <dgm:pt modelId="{A71AE878-416D-440C-BFB4-4D1F28DB0406}" type="parTrans" cxnId="{27632F08-9330-490E-BD2E-6667C2147646}">
      <dgm:prSet/>
      <dgm:spPr/>
      <dgm:t>
        <a:bodyPr/>
        <a:lstStyle/>
        <a:p>
          <a:endParaRPr lang="en-US"/>
        </a:p>
      </dgm:t>
    </dgm:pt>
    <dgm:pt modelId="{8D7A2766-B9D2-401C-9A0F-1763DBC740BC}" type="sibTrans" cxnId="{27632F08-9330-490E-BD2E-6667C2147646}">
      <dgm:prSet/>
      <dgm:spPr/>
      <dgm:t>
        <a:bodyPr/>
        <a:lstStyle/>
        <a:p>
          <a:endParaRPr lang="en-US"/>
        </a:p>
      </dgm:t>
    </dgm:pt>
    <dgm:pt modelId="{3B13E6F7-86C8-43E0-81D4-466674882801}">
      <dgm:prSet/>
      <dgm:spPr/>
      <dgm:t>
        <a:bodyPr/>
        <a:lstStyle/>
        <a:p>
          <a:r>
            <a:rPr lang="en-AU"/>
            <a:t>Which of these was the most surprising? Why?</a:t>
          </a:r>
          <a:endParaRPr lang="en-US"/>
        </a:p>
      </dgm:t>
    </dgm:pt>
    <dgm:pt modelId="{954F405A-B558-4BD4-8489-1D233EBA0FF7}" type="parTrans" cxnId="{7F4DEC17-B636-4191-B8E9-7644DE7D2315}">
      <dgm:prSet/>
      <dgm:spPr/>
      <dgm:t>
        <a:bodyPr/>
        <a:lstStyle/>
        <a:p>
          <a:endParaRPr lang="en-US"/>
        </a:p>
      </dgm:t>
    </dgm:pt>
    <dgm:pt modelId="{F156A9F7-C26A-4BE6-81B4-88F30AB78EDC}" type="sibTrans" cxnId="{7F4DEC17-B636-4191-B8E9-7644DE7D2315}">
      <dgm:prSet/>
      <dgm:spPr/>
      <dgm:t>
        <a:bodyPr/>
        <a:lstStyle/>
        <a:p>
          <a:endParaRPr lang="en-US"/>
        </a:p>
      </dgm:t>
    </dgm:pt>
    <dgm:pt modelId="{1AC309DF-3495-4861-A085-4951855810EF}">
      <dgm:prSet/>
      <dgm:spPr/>
      <dgm:t>
        <a:bodyPr/>
        <a:lstStyle/>
        <a:p>
          <a:r>
            <a:rPr lang="en-AU"/>
            <a:t>Which source taught you the most about Ancient Rome? Why?</a:t>
          </a:r>
          <a:endParaRPr lang="en-US"/>
        </a:p>
      </dgm:t>
    </dgm:pt>
    <dgm:pt modelId="{8CD4F4D6-7E36-4F35-996F-8DF05A1C954F}" type="parTrans" cxnId="{996BC39A-8684-4AFE-BD45-A70D019C3544}">
      <dgm:prSet/>
      <dgm:spPr/>
      <dgm:t>
        <a:bodyPr/>
        <a:lstStyle/>
        <a:p>
          <a:endParaRPr lang="en-US"/>
        </a:p>
      </dgm:t>
    </dgm:pt>
    <dgm:pt modelId="{A5FE4737-FD52-483F-A55C-2A4FD42596E6}" type="sibTrans" cxnId="{996BC39A-8684-4AFE-BD45-A70D019C3544}">
      <dgm:prSet/>
      <dgm:spPr/>
      <dgm:t>
        <a:bodyPr/>
        <a:lstStyle/>
        <a:p>
          <a:endParaRPr lang="en-US"/>
        </a:p>
      </dgm:t>
    </dgm:pt>
    <dgm:pt modelId="{B0C2022C-3272-45CD-AE36-54A11C6FBA18}" type="pres">
      <dgm:prSet presAssocID="{D929F082-4663-46B3-8692-CF42FBB55308}" presName="root" presStyleCnt="0">
        <dgm:presLayoutVars>
          <dgm:dir/>
          <dgm:resizeHandles val="exact"/>
        </dgm:presLayoutVars>
      </dgm:prSet>
      <dgm:spPr/>
    </dgm:pt>
    <dgm:pt modelId="{E8FA6C6E-D822-4738-B0D2-0835DEA20438}" type="pres">
      <dgm:prSet presAssocID="{CA8ADF93-46D6-40EE-AE78-E2926403DDF3}" presName="compNode" presStyleCnt="0"/>
      <dgm:spPr/>
    </dgm:pt>
    <dgm:pt modelId="{056193C6-F8F9-4BFF-98D2-66A6B339F573}" type="pres">
      <dgm:prSet presAssocID="{CA8ADF93-46D6-40EE-AE78-E2926403DDF3}" presName="bgRect" presStyleLbl="bgShp" presStyleIdx="0" presStyleCnt="3"/>
      <dgm:spPr/>
    </dgm:pt>
    <dgm:pt modelId="{5CF3FE2D-37C9-4424-AE8C-175DF71D72DE}" type="pres">
      <dgm:prSet presAssocID="{CA8ADF93-46D6-40EE-AE78-E2926403DDF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astle scene"/>
        </a:ext>
      </dgm:extLst>
    </dgm:pt>
    <dgm:pt modelId="{D127B947-A6B3-4DE7-B6FE-E922F1EA950F}" type="pres">
      <dgm:prSet presAssocID="{CA8ADF93-46D6-40EE-AE78-E2926403DDF3}" presName="spaceRect" presStyleCnt="0"/>
      <dgm:spPr/>
    </dgm:pt>
    <dgm:pt modelId="{AF7DD2B1-091F-4BC6-8D5E-363360949A5B}" type="pres">
      <dgm:prSet presAssocID="{CA8ADF93-46D6-40EE-AE78-E2926403DDF3}" presName="parTx" presStyleLbl="revTx" presStyleIdx="0" presStyleCnt="3">
        <dgm:presLayoutVars>
          <dgm:chMax val="0"/>
          <dgm:chPref val="0"/>
        </dgm:presLayoutVars>
      </dgm:prSet>
      <dgm:spPr/>
    </dgm:pt>
    <dgm:pt modelId="{99411DA6-8436-40B5-91C9-076186E15754}" type="pres">
      <dgm:prSet presAssocID="{8D7A2766-B9D2-401C-9A0F-1763DBC740BC}" presName="sibTrans" presStyleCnt="0"/>
      <dgm:spPr/>
    </dgm:pt>
    <dgm:pt modelId="{CB5CD9B4-B3EE-45F6-B487-81ABDFD94BCD}" type="pres">
      <dgm:prSet presAssocID="{3B13E6F7-86C8-43E0-81D4-466674882801}" presName="compNode" presStyleCnt="0"/>
      <dgm:spPr/>
    </dgm:pt>
    <dgm:pt modelId="{C4269883-CAFD-4BE7-8E55-3F68A6588D1F}" type="pres">
      <dgm:prSet presAssocID="{3B13E6F7-86C8-43E0-81D4-466674882801}" presName="bgRect" presStyleLbl="bgShp" presStyleIdx="1" presStyleCnt="3"/>
      <dgm:spPr/>
    </dgm:pt>
    <dgm:pt modelId="{A33C2063-123C-4714-A016-CBFDC19B1FF4}" type="pres">
      <dgm:prSet presAssocID="{3B13E6F7-86C8-43E0-81D4-46667488280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Quotes"/>
        </a:ext>
      </dgm:extLst>
    </dgm:pt>
    <dgm:pt modelId="{6675A32E-DAFC-47B1-B808-FC34BADF06BC}" type="pres">
      <dgm:prSet presAssocID="{3B13E6F7-86C8-43E0-81D4-466674882801}" presName="spaceRect" presStyleCnt="0"/>
      <dgm:spPr/>
    </dgm:pt>
    <dgm:pt modelId="{C4CA593B-A1EA-4428-B99A-90FD66EC97FC}" type="pres">
      <dgm:prSet presAssocID="{3B13E6F7-86C8-43E0-81D4-466674882801}" presName="parTx" presStyleLbl="revTx" presStyleIdx="1" presStyleCnt="3">
        <dgm:presLayoutVars>
          <dgm:chMax val="0"/>
          <dgm:chPref val="0"/>
        </dgm:presLayoutVars>
      </dgm:prSet>
      <dgm:spPr/>
    </dgm:pt>
    <dgm:pt modelId="{F02CBEBA-43B8-49CC-8396-6181C48AD2AD}" type="pres">
      <dgm:prSet presAssocID="{F156A9F7-C26A-4BE6-81B4-88F30AB78EDC}" presName="sibTrans" presStyleCnt="0"/>
      <dgm:spPr/>
    </dgm:pt>
    <dgm:pt modelId="{4A6185B0-9626-4FC9-BD83-5C5289783210}" type="pres">
      <dgm:prSet presAssocID="{1AC309DF-3495-4861-A085-4951855810EF}" presName="compNode" presStyleCnt="0"/>
      <dgm:spPr/>
    </dgm:pt>
    <dgm:pt modelId="{740303D8-B867-4472-936D-8E6A7B191563}" type="pres">
      <dgm:prSet presAssocID="{1AC309DF-3495-4861-A085-4951855810EF}" presName="bgRect" presStyleLbl="bgShp" presStyleIdx="2" presStyleCnt="3"/>
      <dgm:spPr/>
    </dgm:pt>
    <dgm:pt modelId="{70B0D65C-305C-469C-A64C-82061617ACDE}" type="pres">
      <dgm:prSet presAssocID="{1AC309DF-3495-4861-A085-4951855810E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nk"/>
        </a:ext>
      </dgm:extLst>
    </dgm:pt>
    <dgm:pt modelId="{F3100C8E-C353-4609-A37B-1F7EC7002EC7}" type="pres">
      <dgm:prSet presAssocID="{1AC309DF-3495-4861-A085-4951855810EF}" presName="spaceRect" presStyleCnt="0"/>
      <dgm:spPr/>
    </dgm:pt>
    <dgm:pt modelId="{A486DFB1-AF6D-4BB0-BD91-DCFEB1AC262D}" type="pres">
      <dgm:prSet presAssocID="{1AC309DF-3495-4861-A085-4951855810EF}" presName="parTx" presStyleLbl="revTx" presStyleIdx="2" presStyleCnt="3">
        <dgm:presLayoutVars>
          <dgm:chMax val="0"/>
          <dgm:chPref val="0"/>
        </dgm:presLayoutVars>
      </dgm:prSet>
      <dgm:spPr/>
    </dgm:pt>
  </dgm:ptLst>
  <dgm:cxnLst>
    <dgm:cxn modelId="{27632F08-9330-490E-BD2E-6667C2147646}" srcId="{D929F082-4663-46B3-8692-CF42FBB55308}" destId="{CA8ADF93-46D6-40EE-AE78-E2926403DDF3}" srcOrd="0" destOrd="0" parTransId="{A71AE878-416D-440C-BFB4-4D1F28DB0406}" sibTransId="{8D7A2766-B9D2-401C-9A0F-1763DBC740BC}"/>
    <dgm:cxn modelId="{7F4DEC17-B636-4191-B8E9-7644DE7D2315}" srcId="{D929F082-4663-46B3-8692-CF42FBB55308}" destId="{3B13E6F7-86C8-43E0-81D4-466674882801}" srcOrd="1" destOrd="0" parTransId="{954F405A-B558-4BD4-8489-1D233EBA0FF7}" sibTransId="{F156A9F7-C26A-4BE6-81B4-88F30AB78EDC}"/>
    <dgm:cxn modelId="{FC9ADB24-0A4C-4EA5-981A-4DDD0ACF05E9}" type="presOf" srcId="{CA8ADF93-46D6-40EE-AE78-E2926403DDF3}" destId="{AF7DD2B1-091F-4BC6-8D5E-363360949A5B}" srcOrd="0" destOrd="0" presId="urn:microsoft.com/office/officeart/2018/2/layout/IconVerticalSolidList"/>
    <dgm:cxn modelId="{35C2223E-DA85-4823-946C-531C2E1362D1}" type="presOf" srcId="{3B13E6F7-86C8-43E0-81D4-466674882801}" destId="{C4CA593B-A1EA-4428-B99A-90FD66EC97FC}" srcOrd="0" destOrd="0" presId="urn:microsoft.com/office/officeart/2018/2/layout/IconVerticalSolidList"/>
    <dgm:cxn modelId="{59E71598-E56D-4C04-8C0B-DAB11EDD47AE}" type="presOf" srcId="{1AC309DF-3495-4861-A085-4951855810EF}" destId="{A486DFB1-AF6D-4BB0-BD91-DCFEB1AC262D}" srcOrd="0" destOrd="0" presId="urn:microsoft.com/office/officeart/2018/2/layout/IconVerticalSolidList"/>
    <dgm:cxn modelId="{996BC39A-8684-4AFE-BD45-A70D019C3544}" srcId="{D929F082-4663-46B3-8692-CF42FBB55308}" destId="{1AC309DF-3495-4861-A085-4951855810EF}" srcOrd="2" destOrd="0" parTransId="{8CD4F4D6-7E36-4F35-996F-8DF05A1C954F}" sibTransId="{A5FE4737-FD52-483F-A55C-2A4FD42596E6}"/>
    <dgm:cxn modelId="{069087D1-C46B-4951-872A-170533659027}" type="presOf" srcId="{D929F082-4663-46B3-8692-CF42FBB55308}" destId="{B0C2022C-3272-45CD-AE36-54A11C6FBA18}" srcOrd="0" destOrd="0" presId="urn:microsoft.com/office/officeart/2018/2/layout/IconVerticalSolidList"/>
    <dgm:cxn modelId="{08F22F68-D369-460D-B1D1-B38E7420DC19}" type="presParOf" srcId="{B0C2022C-3272-45CD-AE36-54A11C6FBA18}" destId="{E8FA6C6E-D822-4738-B0D2-0835DEA20438}" srcOrd="0" destOrd="0" presId="urn:microsoft.com/office/officeart/2018/2/layout/IconVerticalSolidList"/>
    <dgm:cxn modelId="{BCF52608-087F-4EF3-8B5A-C18679E12AB0}" type="presParOf" srcId="{E8FA6C6E-D822-4738-B0D2-0835DEA20438}" destId="{056193C6-F8F9-4BFF-98D2-66A6B339F573}" srcOrd="0" destOrd="0" presId="urn:microsoft.com/office/officeart/2018/2/layout/IconVerticalSolidList"/>
    <dgm:cxn modelId="{F20BE66B-DE62-454E-A733-F876BC2A55D4}" type="presParOf" srcId="{E8FA6C6E-D822-4738-B0D2-0835DEA20438}" destId="{5CF3FE2D-37C9-4424-AE8C-175DF71D72DE}" srcOrd="1" destOrd="0" presId="urn:microsoft.com/office/officeart/2018/2/layout/IconVerticalSolidList"/>
    <dgm:cxn modelId="{221E4BCB-FC03-4D99-B20E-7DF2490BB762}" type="presParOf" srcId="{E8FA6C6E-D822-4738-B0D2-0835DEA20438}" destId="{D127B947-A6B3-4DE7-B6FE-E922F1EA950F}" srcOrd="2" destOrd="0" presId="urn:microsoft.com/office/officeart/2018/2/layout/IconVerticalSolidList"/>
    <dgm:cxn modelId="{153765C6-73A7-4B4D-990C-2DC56797914C}" type="presParOf" srcId="{E8FA6C6E-D822-4738-B0D2-0835DEA20438}" destId="{AF7DD2B1-091F-4BC6-8D5E-363360949A5B}" srcOrd="3" destOrd="0" presId="urn:microsoft.com/office/officeart/2018/2/layout/IconVerticalSolidList"/>
    <dgm:cxn modelId="{F3E363D2-414A-4115-A24F-98051B8A27C3}" type="presParOf" srcId="{B0C2022C-3272-45CD-AE36-54A11C6FBA18}" destId="{99411DA6-8436-40B5-91C9-076186E15754}" srcOrd="1" destOrd="0" presId="urn:microsoft.com/office/officeart/2018/2/layout/IconVerticalSolidList"/>
    <dgm:cxn modelId="{D2346962-E474-4325-B4AE-92F70B92EB00}" type="presParOf" srcId="{B0C2022C-3272-45CD-AE36-54A11C6FBA18}" destId="{CB5CD9B4-B3EE-45F6-B487-81ABDFD94BCD}" srcOrd="2" destOrd="0" presId="urn:microsoft.com/office/officeart/2018/2/layout/IconVerticalSolidList"/>
    <dgm:cxn modelId="{A81D81C6-3872-4F2F-94DB-9CA7B26784AA}" type="presParOf" srcId="{CB5CD9B4-B3EE-45F6-B487-81ABDFD94BCD}" destId="{C4269883-CAFD-4BE7-8E55-3F68A6588D1F}" srcOrd="0" destOrd="0" presId="urn:microsoft.com/office/officeart/2018/2/layout/IconVerticalSolidList"/>
    <dgm:cxn modelId="{70DC563F-BF0E-4B1D-9CEC-234255A0FAA3}" type="presParOf" srcId="{CB5CD9B4-B3EE-45F6-B487-81ABDFD94BCD}" destId="{A33C2063-123C-4714-A016-CBFDC19B1FF4}" srcOrd="1" destOrd="0" presId="urn:microsoft.com/office/officeart/2018/2/layout/IconVerticalSolidList"/>
    <dgm:cxn modelId="{FA2A588D-0B02-4777-8C21-CF4F24EE266B}" type="presParOf" srcId="{CB5CD9B4-B3EE-45F6-B487-81ABDFD94BCD}" destId="{6675A32E-DAFC-47B1-B808-FC34BADF06BC}" srcOrd="2" destOrd="0" presId="urn:microsoft.com/office/officeart/2018/2/layout/IconVerticalSolidList"/>
    <dgm:cxn modelId="{C9A46B55-0933-4D8E-88C8-0AA668C332B0}" type="presParOf" srcId="{CB5CD9B4-B3EE-45F6-B487-81ABDFD94BCD}" destId="{C4CA593B-A1EA-4428-B99A-90FD66EC97FC}" srcOrd="3" destOrd="0" presId="urn:microsoft.com/office/officeart/2018/2/layout/IconVerticalSolidList"/>
    <dgm:cxn modelId="{8894DDC9-7A15-4848-B4A2-AAC3BE627461}" type="presParOf" srcId="{B0C2022C-3272-45CD-AE36-54A11C6FBA18}" destId="{F02CBEBA-43B8-49CC-8396-6181C48AD2AD}" srcOrd="3" destOrd="0" presId="urn:microsoft.com/office/officeart/2018/2/layout/IconVerticalSolidList"/>
    <dgm:cxn modelId="{5B9EBD2C-EAF6-4B0A-9A3E-E001438FE339}" type="presParOf" srcId="{B0C2022C-3272-45CD-AE36-54A11C6FBA18}" destId="{4A6185B0-9626-4FC9-BD83-5C5289783210}" srcOrd="4" destOrd="0" presId="urn:microsoft.com/office/officeart/2018/2/layout/IconVerticalSolidList"/>
    <dgm:cxn modelId="{84802CF1-BB88-482F-B67A-227F9CA83B0C}" type="presParOf" srcId="{4A6185B0-9626-4FC9-BD83-5C5289783210}" destId="{740303D8-B867-4472-936D-8E6A7B191563}" srcOrd="0" destOrd="0" presId="urn:microsoft.com/office/officeart/2018/2/layout/IconVerticalSolidList"/>
    <dgm:cxn modelId="{3FA1FEE6-43B2-4FE2-9C70-AD20580A26DA}" type="presParOf" srcId="{4A6185B0-9626-4FC9-BD83-5C5289783210}" destId="{70B0D65C-305C-469C-A64C-82061617ACDE}" srcOrd="1" destOrd="0" presId="urn:microsoft.com/office/officeart/2018/2/layout/IconVerticalSolidList"/>
    <dgm:cxn modelId="{3F8C3E8E-B077-460F-A675-69E27A5D6BAF}" type="presParOf" srcId="{4A6185B0-9626-4FC9-BD83-5C5289783210}" destId="{F3100C8E-C353-4609-A37B-1F7EC7002EC7}" srcOrd="2" destOrd="0" presId="urn:microsoft.com/office/officeart/2018/2/layout/IconVerticalSolidList"/>
    <dgm:cxn modelId="{B94FC7B9-B5B2-4613-B373-AFA679DE9318}" type="presParOf" srcId="{4A6185B0-9626-4FC9-BD83-5C5289783210}" destId="{A486DFB1-AF6D-4BB0-BD91-DCFEB1AC262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6193C6-F8F9-4BFF-98D2-66A6B339F573}">
      <dsp:nvSpPr>
        <dsp:cNvPr id="0" name=""/>
        <dsp:cNvSpPr/>
      </dsp:nvSpPr>
      <dsp:spPr>
        <a:xfrm>
          <a:off x="0" y="689"/>
          <a:ext cx="6797675" cy="16138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F3FE2D-37C9-4424-AE8C-175DF71D72DE}">
      <dsp:nvSpPr>
        <dsp:cNvPr id="0" name=""/>
        <dsp:cNvSpPr/>
      </dsp:nvSpPr>
      <dsp:spPr>
        <a:xfrm>
          <a:off x="488194" y="363809"/>
          <a:ext cx="887626" cy="88762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F7DD2B1-091F-4BC6-8D5E-363360949A5B}">
      <dsp:nvSpPr>
        <dsp:cNvPr id="0" name=""/>
        <dsp:cNvSpPr/>
      </dsp:nvSpPr>
      <dsp:spPr>
        <a:xfrm>
          <a:off x="1864015" y="689"/>
          <a:ext cx="4933659" cy="16138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801" tIns="170801" rIns="170801" bIns="170801" numCol="1" spcCol="1270" anchor="ctr" anchorCtr="0">
          <a:noAutofit/>
        </a:bodyPr>
        <a:lstStyle/>
        <a:p>
          <a:pPr marL="0" lvl="0" indent="0" algn="l" defTabSz="1111250">
            <a:lnSpc>
              <a:spcPct val="90000"/>
            </a:lnSpc>
            <a:spcBef>
              <a:spcPct val="0"/>
            </a:spcBef>
            <a:spcAft>
              <a:spcPct val="35000"/>
            </a:spcAft>
            <a:buNone/>
          </a:pPr>
          <a:r>
            <a:rPr lang="en-AU" sz="2500" kern="1200"/>
            <a:t>What do these artefacts tell you about daily life in Ancient Rome?</a:t>
          </a:r>
        </a:p>
      </dsp:txBody>
      <dsp:txXfrm>
        <a:off x="1864015" y="689"/>
        <a:ext cx="4933659" cy="1613866"/>
      </dsp:txXfrm>
    </dsp:sp>
    <dsp:sp modelId="{C4269883-CAFD-4BE7-8E55-3F68A6588D1F}">
      <dsp:nvSpPr>
        <dsp:cNvPr id="0" name=""/>
        <dsp:cNvSpPr/>
      </dsp:nvSpPr>
      <dsp:spPr>
        <a:xfrm>
          <a:off x="0" y="2018022"/>
          <a:ext cx="6797675" cy="16138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33C2063-123C-4714-A016-CBFDC19B1FF4}">
      <dsp:nvSpPr>
        <dsp:cNvPr id="0" name=""/>
        <dsp:cNvSpPr/>
      </dsp:nvSpPr>
      <dsp:spPr>
        <a:xfrm>
          <a:off x="488194" y="2381142"/>
          <a:ext cx="887626" cy="88762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4CA593B-A1EA-4428-B99A-90FD66EC97FC}">
      <dsp:nvSpPr>
        <dsp:cNvPr id="0" name=""/>
        <dsp:cNvSpPr/>
      </dsp:nvSpPr>
      <dsp:spPr>
        <a:xfrm>
          <a:off x="1864015" y="2018022"/>
          <a:ext cx="4933659" cy="16138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801" tIns="170801" rIns="170801" bIns="170801" numCol="1" spcCol="1270" anchor="ctr" anchorCtr="0">
          <a:noAutofit/>
        </a:bodyPr>
        <a:lstStyle/>
        <a:p>
          <a:pPr marL="0" lvl="0" indent="0" algn="l" defTabSz="1111250">
            <a:lnSpc>
              <a:spcPct val="90000"/>
            </a:lnSpc>
            <a:spcBef>
              <a:spcPct val="0"/>
            </a:spcBef>
            <a:spcAft>
              <a:spcPct val="35000"/>
            </a:spcAft>
            <a:buNone/>
          </a:pPr>
          <a:r>
            <a:rPr lang="en-AU" sz="2500" kern="1200"/>
            <a:t>Which of these was the most surprising? Why?</a:t>
          </a:r>
          <a:endParaRPr lang="en-US" sz="2500" kern="1200"/>
        </a:p>
      </dsp:txBody>
      <dsp:txXfrm>
        <a:off x="1864015" y="2018022"/>
        <a:ext cx="4933659" cy="1613866"/>
      </dsp:txXfrm>
    </dsp:sp>
    <dsp:sp modelId="{740303D8-B867-4472-936D-8E6A7B191563}">
      <dsp:nvSpPr>
        <dsp:cNvPr id="0" name=""/>
        <dsp:cNvSpPr/>
      </dsp:nvSpPr>
      <dsp:spPr>
        <a:xfrm>
          <a:off x="0" y="4035355"/>
          <a:ext cx="6797675" cy="161386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B0D65C-305C-469C-A64C-82061617ACDE}">
      <dsp:nvSpPr>
        <dsp:cNvPr id="0" name=""/>
        <dsp:cNvSpPr/>
      </dsp:nvSpPr>
      <dsp:spPr>
        <a:xfrm>
          <a:off x="488194" y="4398475"/>
          <a:ext cx="887626" cy="88762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486DFB1-AF6D-4BB0-BD91-DCFEB1AC262D}">
      <dsp:nvSpPr>
        <dsp:cNvPr id="0" name=""/>
        <dsp:cNvSpPr/>
      </dsp:nvSpPr>
      <dsp:spPr>
        <a:xfrm>
          <a:off x="1864015" y="4035355"/>
          <a:ext cx="4933659" cy="16138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801" tIns="170801" rIns="170801" bIns="170801" numCol="1" spcCol="1270" anchor="ctr" anchorCtr="0">
          <a:noAutofit/>
        </a:bodyPr>
        <a:lstStyle/>
        <a:p>
          <a:pPr marL="0" lvl="0" indent="0" algn="l" defTabSz="1111250">
            <a:lnSpc>
              <a:spcPct val="90000"/>
            </a:lnSpc>
            <a:spcBef>
              <a:spcPct val="0"/>
            </a:spcBef>
            <a:spcAft>
              <a:spcPct val="35000"/>
            </a:spcAft>
            <a:buNone/>
          </a:pPr>
          <a:r>
            <a:rPr lang="en-AU" sz="2500" kern="1200"/>
            <a:t>Which source taught you the most about Ancient Rome? Why?</a:t>
          </a:r>
          <a:endParaRPr lang="en-US" sz="2500" kern="1200"/>
        </a:p>
      </dsp:txBody>
      <dsp:txXfrm>
        <a:off x="1864015" y="4035355"/>
        <a:ext cx="4933659" cy="161386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4AADA8-1C22-1342-B0A2-1277E07A1132}" type="datetimeFigureOut">
              <a:rPr lang="en-US" smtClean="0"/>
              <a:t>8/11/23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8E9CBE-103D-614D-933D-6F8E197DB034}" type="slidenum">
              <a:rPr lang="en-US" smtClean="0"/>
              <a:t>‹#›</a:t>
            </a:fld>
            <a:endParaRPr lang="en-US"/>
          </a:p>
        </p:txBody>
      </p:sp>
    </p:spTree>
    <p:extLst>
      <p:ext uri="{BB962C8B-B14F-4D97-AF65-F5344CB8AC3E}">
        <p14:creationId xmlns:p14="http://schemas.microsoft.com/office/powerpoint/2010/main" val="1197434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i="0" dirty="0" err="1">
                <a:solidFill>
                  <a:srgbClr val="CCCCCC"/>
                </a:solidFill>
                <a:effectLst/>
                <a:latin typeface="Arial" panose="020B0604020202020204" pitchFamily="34" charset="0"/>
              </a:rPr>
              <a:t>firestarters</a:t>
            </a:r>
            <a:r>
              <a:rPr lang="en-AU" b="1" i="0" dirty="0">
                <a:solidFill>
                  <a:srgbClr val="CCCCCC"/>
                </a:solidFill>
                <a:effectLst/>
                <a:latin typeface="Arial" panose="020B0604020202020204" pitchFamily="34" charset="0"/>
              </a:rPr>
              <a:t> like these were struck against certain types of stone to create sparks for lighting small piles of tinder.  They were made of high-carbon iron and forged to be very hard such that they were also effective in sharpening iron arrowheads and spearheads.  </a:t>
            </a:r>
            <a:endParaRPr lang="en-US" dirty="0"/>
          </a:p>
        </p:txBody>
      </p:sp>
      <p:sp>
        <p:nvSpPr>
          <p:cNvPr id="4" name="Slide Number Placeholder 3"/>
          <p:cNvSpPr>
            <a:spLocks noGrp="1"/>
          </p:cNvSpPr>
          <p:nvPr>
            <p:ph type="sldNum" sz="quarter" idx="5"/>
          </p:nvPr>
        </p:nvSpPr>
        <p:spPr/>
        <p:txBody>
          <a:bodyPr/>
          <a:lstStyle/>
          <a:p>
            <a:fld id="{348E9CBE-103D-614D-933D-6F8E197DB034}" type="slidenum">
              <a:rPr lang="en-US" smtClean="0"/>
              <a:t>12</a:t>
            </a:fld>
            <a:endParaRPr lang="en-US"/>
          </a:p>
        </p:txBody>
      </p:sp>
    </p:spTree>
    <p:extLst>
      <p:ext uri="{BB962C8B-B14F-4D97-AF65-F5344CB8AC3E}">
        <p14:creationId xmlns:p14="http://schemas.microsoft.com/office/powerpoint/2010/main" val="3267320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062692C-9F3F-6047-A805-C164951700F5}" type="datetimeFigureOut">
              <a:rPr lang="en-US" smtClean="0"/>
              <a:t>8/11/23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62692C-9F3F-6047-A805-C164951700F5}" type="datetimeFigureOut">
              <a:rPr lang="en-US" smtClean="0"/>
              <a:t>8/11/23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62692C-9F3F-6047-A805-C164951700F5}" type="datetimeFigureOut">
              <a:rPr lang="en-US" smtClean="0"/>
              <a:t>8/11/23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62692C-9F3F-6047-A805-C164951700F5}" type="datetimeFigureOut">
              <a:rPr lang="en-US" smtClean="0"/>
              <a:t>8/11/23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062692C-9F3F-6047-A805-C164951700F5}" type="datetimeFigureOut">
              <a:rPr lang="en-US" smtClean="0"/>
              <a:t>8/11/23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062692C-9F3F-6047-A805-C164951700F5}" type="datetimeFigureOut">
              <a:rPr lang="en-US" smtClean="0"/>
              <a:t>8/11/23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062692C-9F3F-6047-A805-C164951700F5}" type="datetimeFigureOut">
              <a:rPr lang="en-US" smtClean="0"/>
              <a:t>8/11/23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062692C-9F3F-6047-A805-C164951700F5}" type="datetimeFigureOut">
              <a:rPr lang="en-US" smtClean="0"/>
              <a:t>8/11/23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062692C-9F3F-6047-A805-C164951700F5}" type="datetimeFigureOut">
              <a:rPr lang="en-US" smtClean="0"/>
              <a:t>8/11/23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69BE41D-52AC-C54C-8E3B-C7953162F28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062692C-9F3F-6047-A805-C164951700F5}" type="datetimeFigureOut">
              <a:rPr lang="en-US" smtClean="0"/>
              <a:t>8/11/23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062692C-9F3F-6047-A805-C164951700F5}" type="datetimeFigureOut">
              <a:rPr lang="en-US" smtClean="0"/>
              <a:t>8/11/23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69BE41D-52AC-C54C-8E3B-C7953162F28E}"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013675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066288-7E5A-5A18-A127-FBF5B3A0D44B}"/>
              </a:ext>
            </a:extLst>
          </p:cNvPr>
          <p:cNvSpPr>
            <a:spLocks noGrp="1"/>
          </p:cNvSpPr>
          <p:nvPr>
            <p:ph type="title"/>
          </p:nvPr>
        </p:nvSpPr>
        <p:spPr>
          <a:xfrm>
            <a:off x="7859485" y="634946"/>
            <a:ext cx="3690257" cy="1450757"/>
          </a:xfrm>
        </p:spPr>
        <p:txBody>
          <a:bodyPr>
            <a:normAutofit fontScale="90000"/>
          </a:bodyPr>
          <a:lstStyle/>
          <a:p>
            <a:r>
              <a:rPr lang="en-US" dirty="0"/>
              <a:t>Ancient Roman Artefacts</a:t>
            </a:r>
          </a:p>
        </p:txBody>
      </p:sp>
      <p:pic>
        <p:nvPicPr>
          <p:cNvPr id="2050" name="Picture 2" descr="Ancient Rome | History, Government, Religion, Maps, &amp; Facts | Britannica">
            <a:extLst>
              <a:ext uri="{FF2B5EF4-FFF2-40B4-BE49-F238E27FC236}">
                <a16:creationId xmlns:a16="http://schemas.microsoft.com/office/drawing/2014/main" id="{D0C9A7B6-6EB5-03FE-37E5-6FA6D6C6BC4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16" r="10269" b="-1"/>
          <a:stretch/>
        </p:blipFill>
        <p:spPr bwMode="auto">
          <a:xfrm>
            <a:off x="202277" y="198120"/>
            <a:ext cx="7529718" cy="5791191"/>
          </a:xfrm>
          <a:prstGeom prst="rect">
            <a:avLst/>
          </a:prstGeom>
          <a:noFill/>
          <a:extLst>
            <a:ext uri="{909E8E84-426E-40DD-AFC4-6F175D3DCCD1}">
              <a14:hiddenFill xmlns:a14="http://schemas.microsoft.com/office/drawing/2010/main">
                <a:solidFill>
                  <a:srgbClr val="FFFFFF"/>
                </a:solidFill>
              </a14:hiddenFill>
            </a:ext>
          </a:extLst>
        </p:spPr>
      </p:pic>
      <p:cxnSp>
        <p:nvCxnSpPr>
          <p:cNvPr id="2057" name="Straight Connector 2056">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544FAC9-0213-55D0-296A-78DDE872F695}"/>
              </a:ext>
            </a:extLst>
          </p:cNvPr>
          <p:cNvSpPr>
            <a:spLocks noGrp="1"/>
          </p:cNvSpPr>
          <p:nvPr>
            <p:ph idx="1"/>
          </p:nvPr>
        </p:nvSpPr>
        <p:spPr>
          <a:xfrm>
            <a:off x="7859485" y="2198914"/>
            <a:ext cx="3690257" cy="3670180"/>
          </a:xfrm>
        </p:spPr>
        <p:txBody>
          <a:bodyPr>
            <a:normAutofit/>
          </a:bodyPr>
          <a:lstStyle/>
          <a:p>
            <a:r>
              <a:rPr lang="en-US" dirty="0"/>
              <a:t>- </a:t>
            </a:r>
            <a:r>
              <a:rPr lang="en-US" b="1" i="1" dirty="0"/>
              <a:t>Analyse </a:t>
            </a:r>
            <a:r>
              <a:rPr lang="en-US" dirty="0"/>
              <a:t>Ancient Roman Artefacts</a:t>
            </a:r>
          </a:p>
        </p:txBody>
      </p:sp>
      <p:sp>
        <p:nvSpPr>
          <p:cNvPr id="2059" name="Rectangle 2058">
            <a:extLst>
              <a:ext uri="{FF2B5EF4-FFF2-40B4-BE49-F238E27FC236}">
                <a16:creationId xmlns:a16="http://schemas.microsoft.com/office/drawing/2014/main" id="{7D417315-0A35-4882-ABD2-ABE3C89E5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61" name="Rectangle 2060">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Subtitle 2">
            <a:extLst>
              <a:ext uri="{FF2B5EF4-FFF2-40B4-BE49-F238E27FC236}">
                <a16:creationId xmlns:a16="http://schemas.microsoft.com/office/drawing/2014/main" id="{9AF52991-4EDF-A8E5-0A06-E823C979D93E}"/>
              </a:ext>
            </a:extLst>
          </p:cNvPr>
          <p:cNvSpPr txBox="1">
            <a:spLocks/>
          </p:cNvSpPr>
          <p:nvPr/>
        </p:nvSpPr>
        <p:spPr>
          <a:xfrm>
            <a:off x="8262851" y="6447707"/>
            <a:ext cx="3929149" cy="31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algn="r"/>
            <a:r>
              <a:rPr lang="en-US" sz="1500" dirty="0" err="1">
                <a:solidFill>
                  <a:schemeClr val="bg1"/>
                </a:solidFill>
              </a:rPr>
              <a:t>Ms</a:t>
            </a:r>
            <a:r>
              <a:rPr lang="en-US" sz="1500" dirty="0">
                <a:solidFill>
                  <a:schemeClr val="bg1"/>
                </a:solidFill>
              </a:rPr>
              <a:t> Barrie</a:t>
            </a:r>
          </a:p>
        </p:txBody>
      </p:sp>
      <p:sp>
        <p:nvSpPr>
          <p:cNvPr id="5" name="Subtitle 2">
            <a:extLst>
              <a:ext uri="{FF2B5EF4-FFF2-40B4-BE49-F238E27FC236}">
                <a16:creationId xmlns:a16="http://schemas.microsoft.com/office/drawing/2014/main" id="{09344EC8-A66A-3780-B9F7-6B3591742A42}"/>
              </a:ext>
            </a:extLst>
          </p:cNvPr>
          <p:cNvSpPr txBox="1">
            <a:spLocks/>
          </p:cNvSpPr>
          <p:nvPr/>
        </p:nvSpPr>
        <p:spPr>
          <a:xfrm>
            <a:off x="202277" y="6514493"/>
            <a:ext cx="3929149" cy="31232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1500" dirty="0">
                <a:solidFill>
                  <a:schemeClr val="bg1"/>
                </a:solidFill>
              </a:rPr>
              <a:t>Week 4 Lesson 4</a:t>
            </a:r>
          </a:p>
        </p:txBody>
      </p:sp>
    </p:spTree>
    <p:extLst>
      <p:ext uri="{BB962C8B-B14F-4D97-AF65-F5344CB8AC3E}">
        <p14:creationId xmlns:p14="http://schemas.microsoft.com/office/powerpoint/2010/main" val="1950815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9A7B-A7A2-CB52-341B-545962B96E73}"/>
              </a:ext>
            </a:extLst>
          </p:cNvPr>
          <p:cNvSpPr>
            <a:spLocks noGrp="1"/>
          </p:cNvSpPr>
          <p:nvPr>
            <p:ph type="title"/>
          </p:nvPr>
        </p:nvSpPr>
        <p:spPr/>
        <p:txBody>
          <a:bodyPr/>
          <a:lstStyle/>
          <a:p>
            <a:pPr algn="ctr"/>
            <a:r>
              <a:rPr lang="en-US" dirty="0"/>
              <a:t>Artefact 7 – Fibulae</a:t>
            </a:r>
          </a:p>
        </p:txBody>
      </p:sp>
      <p:sp>
        <p:nvSpPr>
          <p:cNvPr id="3" name="Content Placeholder 2">
            <a:extLst>
              <a:ext uri="{FF2B5EF4-FFF2-40B4-BE49-F238E27FC236}">
                <a16:creationId xmlns:a16="http://schemas.microsoft.com/office/drawing/2014/main" id="{8488754C-1EEC-584B-D1DF-FDC828E8B107}"/>
              </a:ext>
            </a:extLst>
          </p:cNvPr>
          <p:cNvSpPr>
            <a:spLocks noGrp="1"/>
          </p:cNvSpPr>
          <p:nvPr>
            <p:ph idx="1"/>
          </p:nvPr>
        </p:nvSpPr>
        <p:spPr>
          <a:xfrm>
            <a:off x="1097280" y="1845734"/>
            <a:ext cx="4617720" cy="4023360"/>
          </a:xfrm>
        </p:spPr>
        <p:txBody>
          <a:bodyPr/>
          <a:lstStyle/>
          <a:p>
            <a:pPr marL="742950" lvl="1" indent="-285750"/>
            <a:r>
              <a:rPr lang="en-AU" dirty="0">
                <a:solidFill>
                  <a:srgbClr val="45443A"/>
                </a:solidFill>
                <a:effectLst/>
                <a:latin typeface="Calibri" panose="020F0502020204030204" pitchFamily="34" charset="0"/>
                <a:cs typeface="Calibri" panose="020F0502020204030204" pitchFamily="34" charset="0"/>
              </a:rPr>
              <a:t>A fibulae is the ancient equivalent of a safety pin.</a:t>
            </a:r>
          </a:p>
          <a:p>
            <a:pPr marL="742950" lvl="1" indent="-285750"/>
            <a:r>
              <a:rPr lang="en-AU" dirty="0">
                <a:solidFill>
                  <a:srgbClr val="45443A"/>
                </a:solidFill>
                <a:effectLst/>
                <a:latin typeface="Calibri" panose="020F0502020204030204" pitchFamily="34" charset="0"/>
                <a:cs typeface="Calibri" panose="020F0502020204030204" pitchFamily="34" charset="0"/>
              </a:rPr>
              <a:t>These took the place of straight pins as a clothes fastener, because there was always the chance of the pin falling out.</a:t>
            </a:r>
          </a:p>
          <a:p>
            <a:pPr marL="742950" lvl="1" indent="-285750"/>
            <a:r>
              <a:rPr lang="en-AU" dirty="0">
                <a:solidFill>
                  <a:srgbClr val="45443A"/>
                </a:solidFill>
                <a:effectLst/>
                <a:latin typeface="Calibri" panose="020F0502020204030204" pitchFamily="34" charset="0"/>
                <a:cs typeface="Calibri" panose="020F0502020204030204" pitchFamily="34" charset="0"/>
              </a:rPr>
              <a:t>Not only the Romans, but many other civilizations such as the Egyptians and Greeks used the fibulae to fasten clothes on the shoulder.</a:t>
            </a:r>
          </a:p>
          <a:p>
            <a:pPr marL="742950" lvl="1" indent="-285750"/>
            <a:r>
              <a:rPr lang="en-AU" dirty="0">
                <a:solidFill>
                  <a:srgbClr val="45443A"/>
                </a:solidFill>
                <a:effectLst/>
                <a:latin typeface="Calibri" panose="020F0502020204030204" pitchFamily="34" charset="0"/>
                <a:cs typeface="Calibri" panose="020F0502020204030204" pitchFamily="34" charset="0"/>
              </a:rPr>
              <a:t>Romans of all classes wore fibulae such as gladiators, patricians, plebeians, soldiers, and slaves.</a:t>
            </a:r>
          </a:p>
        </p:txBody>
      </p:sp>
      <p:pic>
        <p:nvPicPr>
          <p:cNvPr id="7" name="Picture 6">
            <a:extLst>
              <a:ext uri="{FF2B5EF4-FFF2-40B4-BE49-F238E27FC236}">
                <a16:creationId xmlns:a16="http://schemas.microsoft.com/office/drawing/2014/main" id="{B9CE5A6C-FD0F-ECE6-E25D-85D49C665AE6}"/>
              </a:ext>
            </a:extLst>
          </p:cNvPr>
          <p:cNvPicPr>
            <a:picLocks noChangeAspect="1"/>
          </p:cNvPicPr>
          <p:nvPr/>
        </p:nvPicPr>
        <p:blipFill rotWithShape="1">
          <a:blip r:embed="rId2"/>
          <a:srcRect l="6097" t="5713" r="4895" b="6826"/>
          <a:stretch/>
        </p:blipFill>
        <p:spPr>
          <a:xfrm>
            <a:off x="6999514" y="1979628"/>
            <a:ext cx="3537462" cy="3755571"/>
          </a:xfrm>
          <a:prstGeom prst="rect">
            <a:avLst/>
          </a:prstGeom>
        </p:spPr>
      </p:pic>
    </p:spTree>
    <p:extLst>
      <p:ext uri="{BB962C8B-B14F-4D97-AF65-F5344CB8AC3E}">
        <p14:creationId xmlns:p14="http://schemas.microsoft.com/office/powerpoint/2010/main" val="4176718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9A7B-A7A2-CB52-341B-545962B96E73}"/>
              </a:ext>
            </a:extLst>
          </p:cNvPr>
          <p:cNvSpPr>
            <a:spLocks noGrp="1"/>
          </p:cNvSpPr>
          <p:nvPr>
            <p:ph type="title"/>
          </p:nvPr>
        </p:nvSpPr>
        <p:spPr/>
        <p:txBody>
          <a:bodyPr/>
          <a:lstStyle/>
          <a:p>
            <a:pPr algn="ctr"/>
            <a:r>
              <a:rPr lang="en-US" dirty="0"/>
              <a:t>Artefact 8 – Knives</a:t>
            </a:r>
          </a:p>
        </p:txBody>
      </p:sp>
      <p:sp>
        <p:nvSpPr>
          <p:cNvPr id="3" name="Content Placeholder 2">
            <a:extLst>
              <a:ext uri="{FF2B5EF4-FFF2-40B4-BE49-F238E27FC236}">
                <a16:creationId xmlns:a16="http://schemas.microsoft.com/office/drawing/2014/main" id="{8488754C-1EEC-584B-D1DF-FDC828E8B107}"/>
              </a:ext>
            </a:extLst>
          </p:cNvPr>
          <p:cNvSpPr>
            <a:spLocks noGrp="1"/>
          </p:cNvSpPr>
          <p:nvPr>
            <p:ph idx="1"/>
          </p:nvPr>
        </p:nvSpPr>
        <p:spPr>
          <a:xfrm>
            <a:off x="1097280" y="1845734"/>
            <a:ext cx="4617720" cy="4023360"/>
          </a:xfrm>
        </p:spPr>
        <p:txBody>
          <a:bodyPr/>
          <a:lstStyle/>
          <a:p>
            <a:pPr marL="742950" lvl="1" indent="-285750"/>
            <a:r>
              <a:rPr lang="en-AU" dirty="0">
                <a:solidFill>
                  <a:srgbClr val="45443A"/>
                </a:solidFill>
                <a:effectLst/>
                <a:latin typeface="Calibri" panose="020F0502020204030204" pitchFamily="34" charset="0"/>
                <a:cs typeface="Calibri" panose="020F0502020204030204" pitchFamily="34" charset="0"/>
              </a:rPr>
              <a:t>Knives in ancient Rome were used as weapons, medical procedures, or simply cutting bread.</a:t>
            </a:r>
          </a:p>
          <a:p>
            <a:pPr marL="742950" lvl="1" indent="-285750"/>
            <a:r>
              <a:rPr lang="en-AU" dirty="0">
                <a:solidFill>
                  <a:srgbClr val="45443A"/>
                </a:solidFill>
                <a:effectLst/>
                <a:latin typeface="Calibri" panose="020F0502020204030204" pitchFamily="34" charset="0"/>
                <a:cs typeface="Calibri" panose="020F0502020204030204" pitchFamily="34" charset="0"/>
              </a:rPr>
              <a:t>Knives at this times were generally made from bronze or iron, but also sometimes from brass or silver.</a:t>
            </a:r>
          </a:p>
          <a:p>
            <a:pPr marL="742950" lvl="1" indent="-285750"/>
            <a:r>
              <a:rPr lang="en-AU" dirty="0">
                <a:solidFill>
                  <a:srgbClr val="45443A"/>
                </a:solidFill>
                <a:effectLst/>
                <a:latin typeface="Calibri" panose="020F0502020204030204" pitchFamily="34" charset="0"/>
                <a:cs typeface="Calibri" panose="020F0502020204030204" pitchFamily="34" charset="0"/>
              </a:rPr>
              <a:t>Some knives were straight, folding, or on swivelling handles.  </a:t>
            </a:r>
          </a:p>
          <a:p>
            <a:pPr marL="742950" lvl="1" indent="-285750"/>
            <a:r>
              <a:rPr lang="en-AU" dirty="0">
                <a:solidFill>
                  <a:srgbClr val="45443A"/>
                </a:solidFill>
                <a:effectLst/>
                <a:latin typeface="Calibri" panose="020F0502020204030204" pitchFamily="34" charset="0"/>
                <a:cs typeface="Calibri" panose="020F0502020204030204" pitchFamily="34" charset="0"/>
              </a:rPr>
              <a:t>There were even some that resembled the modern day Swiss Army knife and included a fork, spoon, spatula, tooth pick, retractable spike and a blade.</a:t>
            </a:r>
          </a:p>
        </p:txBody>
      </p:sp>
      <p:pic>
        <p:nvPicPr>
          <p:cNvPr id="5" name="Picture 4">
            <a:extLst>
              <a:ext uri="{FF2B5EF4-FFF2-40B4-BE49-F238E27FC236}">
                <a16:creationId xmlns:a16="http://schemas.microsoft.com/office/drawing/2014/main" id="{9A3C3906-E466-8812-CB7D-668DEF80EC89}"/>
              </a:ext>
            </a:extLst>
          </p:cNvPr>
          <p:cNvPicPr>
            <a:picLocks noChangeAspect="1"/>
          </p:cNvPicPr>
          <p:nvPr/>
        </p:nvPicPr>
        <p:blipFill rotWithShape="1">
          <a:blip r:embed="rId2"/>
          <a:srcRect l="6438" t="5713" r="6267" b="6826"/>
          <a:stretch/>
        </p:blipFill>
        <p:spPr>
          <a:xfrm>
            <a:off x="6346371" y="1845734"/>
            <a:ext cx="4022379" cy="4354285"/>
          </a:xfrm>
          <a:prstGeom prst="rect">
            <a:avLst/>
          </a:prstGeom>
        </p:spPr>
      </p:pic>
    </p:spTree>
    <p:extLst>
      <p:ext uri="{BB962C8B-B14F-4D97-AF65-F5344CB8AC3E}">
        <p14:creationId xmlns:p14="http://schemas.microsoft.com/office/powerpoint/2010/main" val="3027516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9A7B-A7A2-CB52-341B-545962B96E73}"/>
              </a:ext>
            </a:extLst>
          </p:cNvPr>
          <p:cNvSpPr>
            <a:spLocks noGrp="1"/>
          </p:cNvSpPr>
          <p:nvPr>
            <p:ph type="title"/>
          </p:nvPr>
        </p:nvSpPr>
        <p:spPr/>
        <p:txBody>
          <a:bodyPr/>
          <a:lstStyle/>
          <a:p>
            <a:pPr algn="ctr"/>
            <a:r>
              <a:rPr lang="en-US" dirty="0"/>
              <a:t>Artefact 9 – Fire Starters</a:t>
            </a:r>
          </a:p>
        </p:txBody>
      </p:sp>
      <p:sp>
        <p:nvSpPr>
          <p:cNvPr id="3" name="Content Placeholder 2">
            <a:extLst>
              <a:ext uri="{FF2B5EF4-FFF2-40B4-BE49-F238E27FC236}">
                <a16:creationId xmlns:a16="http://schemas.microsoft.com/office/drawing/2014/main" id="{8488754C-1EEC-584B-D1DF-FDC828E8B107}"/>
              </a:ext>
            </a:extLst>
          </p:cNvPr>
          <p:cNvSpPr>
            <a:spLocks noGrp="1"/>
          </p:cNvSpPr>
          <p:nvPr>
            <p:ph idx="1"/>
          </p:nvPr>
        </p:nvSpPr>
        <p:spPr>
          <a:xfrm>
            <a:off x="1097280" y="1845734"/>
            <a:ext cx="4617720" cy="4023360"/>
          </a:xfrm>
        </p:spPr>
        <p:txBody>
          <a:bodyPr/>
          <a:lstStyle/>
          <a:p>
            <a:pPr marL="742950" lvl="1" indent="-285750"/>
            <a:r>
              <a:rPr lang="en-AU" dirty="0">
                <a:solidFill>
                  <a:srgbClr val="45443A"/>
                </a:solidFill>
                <a:effectLst/>
                <a:latin typeface="Hoefler Text" panose="02030602050506020203" pitchFamily="18" charset="77"/>
              </a:rPr>
              <a:t>Thriving societies had to have a reliable method of starting fire for cooking and heat.</a:t>
            </a:r>
          </a:p>
          <a:p>
            <a:pPr marL="742950" lvl="1" indent="-285750"/>
            <a:r>
              <a:rPr lang="en-AU" dirty="0">
                <a:solidFill>
                  <a:srgbClr val="45443A"/>
                </a:solidFill>
                <a:effectLst/>
                <a:latin typeface="Hoefler Text" panose="02030602050506020203" pitchFamily="18" charset="77"/>
              </a:rPr>
              <a:t>Starting a fire is hard work yet so essential to modern society that tools were created to assist with making fire.</a:t>
            </a:r>
          </a:p>
          <a:p>
            <a:pPr marL="742950" lvl="1" indent="-285750"/>
            <a:r>
              <a:rPr lang="en-AU" dirty="0" err="1">
                <a:solidFill>
                  <a:srgbClr val="45443A"/>
                </a:solidFill>
                <a:effectLst/>
                <a:latin typeface="Hoefler Text" panose="02030602050506020203" pitchFamily="18" charset="77"/>
              </a:rPr>
              <a:t>Firestarters</a:t>
            </a:r>
            <a:r>
              <a:rPr lang="en-AU" dirty="0">
                <a:solidFill>
                  <a:srgbClr val="45443A"/>
                </a:solidFill>
                <a:effectLst/>
                <a:latin typeface="Hoefler Text" panose="02030602050506020203" pitchFamily="18" charset="77"/>
              </a:rPr>
              <a:t> were so handy in Ancient Rome that most households and military battalions had them. </a:t>
            </a:r>
          </a:p>
          <a:p>
            <a:pPr marL="742950" lvl="1" indent="-285750"/>
            <a:r>
              <a:rPr lang="en-AU" dirty="0">
                <a:solidFill>
                  <a:srgbClr val="45443A"/>
                </a:solidFill>
                <a:effectLst/>
                <a:latin typeface="Hoefler Text" panose="02030602050506020203" pitchFamily="18" charset="77"/>
              </a:rPr>
              <a:t>Everyone needed fire on a daily basis. It was the utility tool of the day.</a:t>
            </a:r>
          </a:p>
        </p:txBody>
      </p:sp>
      <p:pic>
        <p:nvPicPr>
          <p:cNvPr id="5" name="Picture 4">
            <a:extLst>
              <a:ext uri="{FF2B5EF4-FFF2-40B4-BE49-F238E27FC236}">
                <a16:creationId xmlns:a16="http://schemas.microsoft.com/office/drawing/2014/main" id="{40005D16-2535-D767-4FCC-6D9209FC8B84}"/>
              </a:ext>
            </a:extLst>
          </p:cNvPr>
          <p:cNvPicPr>
            <a:picLocks noChangeAspect="1"/>
          </p:cNvPicPr>
          <p:nvPr/>
        </p:nvPicPr>
        <p:blipFill rotWithShape="1">
          <a:blip r:embed="rId3"/>
          <a:srcRect l="5580" t="4179" r="6268" b="7936"/>
          <a:stretch/>
        </p:blipFill>
        <p:spPr>
          <a:xfrm>
            <a:off x="6814458" y="2197342"/>
            <a:ext cx="3082249" cy="3320144"/>
          </a:xfrm>
          <a:prstGeom prst="rect">
            <a:avLst/>
          </a:prstGeom>
        </p:spPr>
      </p:pic>
    </p:spTree>
    <p:extLst>
      <p:ext uri="{BB962C8B-B14F-4D97-AF65-F5344CB8AC3E}">
        <p14:creationId xmlns:p14="http://schemas.microsoft.com/office/powerpoint/2010/main" val="74505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9A7B-A7A2-CB52-341B-545962B96E73}"/>
              </a:ext>
            </a:extLst>
          </p:cNvPr>
          <p:cNvSpPr>
            <a:spLocks noGrp="1"/>
          </p:cNvSpPr>
          <p:nvPr>
            <p:ph type="title"/>
          </p:nvPr>
        </p:nvSpPr>
        <p:spPr/>
        <p:txBody>
          <a:bodyPr/>
          <a:lstStyle/>
          <a:p>
            <a:pPr algn="ctr"/>
            <a:r>
              <a:rPr lang="en-US" dirty="0"/>
              <a:t>Artefact 10 – Bell</a:t>
            </a:r>
          </a:p>
        </p:txBody>
      </p:sp>
      <p:sp>
        <p:nvSpPr>
          <p:cNvPr id="3" name="Content Placeholder 2">
            <a:extLst>
              <a:ext uri="{FF2B5EF4-FFF2-40B4-BE49-F238E27FC236}">
                <a16:creationId xmlns:a16="http://schemas.microsoft.com/office/drawing/2014/main" id="{8488754C-1EEC-584B-D1DF-FDC828E8B107}"/>
              </a:ext>
            </a:extLst>
          </p:cNvPr>
          <p:cNvSpPr>
            <a:spLocks noGrp="1"/>
          </p:cNvSpPr>
          <p:nvPr>
            <p:ph idx="1"/>
          </p:nvPr>
        </p:nvSpPr>
        <p:spPr>
          <a:xfrm>
            <a:off x="1097280" y="1845734"/>
            <a:ext cx="4617720" cy="4023360"/>
          </a:xfrm>
        </p:spPr>
        <p:txBody>
          <a:bodyPr>
            <a:normAutofit lnSpcReduction="10000"/>
          </a:bodyPr>
          <a:lstStyle/>
          <a:p>
            <a:pPr marL="742950" lvl="1" indent="-285750"/>
            <a:r>
              <a:rPr lang="en-AU" dirty="0">
                <a:solidFill>
                  <a:srgbClr val="45443A"/>
                </a:solidFill>
                <a:effectLst/>
                <a:latin typeface="Calibri" panose="020F0502020204030204" pitchFamily="34" charset="0"/>
                <a:cs typeface="Calibri" panose="020F0502020204030204" pitchFamily="34" charset="0"/>
              </a:rPr>
              <a:t>Bells are percussion instruments with an inverted cup shape and something to make the cup vibrate to make a resonant sound, either a clapper, a ball enclosed within, or a mallet used to strike.</a:t>
            </a:r>
          </a:p>
          <a:p>
            <a:pPr marL="742950" lvl="1" indent="-285750"/>
            <a:r>
              <a:rPr lang="en-AU" dirty="0">
                <a:solidFill>
                  <a:srgbClr val="45443A"/>
                </a:solidFill>
                <a:effectLst/>
                <a:latin typeface="Calibri" panose="020F0502020204030204" pitchFamily="34" charset="0"/>
                <a:cs typeface="Calibri" panose="020F0502020204030204" pitchFamily="34" charset="0"/>
              </a:rPr>
              <a:t>In ancient Rome many bells were made of bronze or iron, though some have been ceramic or glass.</a:t>
            </a:r>
          </a:p>
          <a:p>
            <a:pPr marL="742950" lvl="1" indent="-285750"/>
            <a:r>
              <a:rPr lang="en-AU" dirty="0">
                <a:solidFill>
                  <a:srgbClr val="45443A"/>
                </a:solidFill>
                <a:effectLst/>
                <a:latin typeface="Calibri" panose="020F0502020204030204" pitchFamily="34" charset="0"/>
                <a:cs typeface="Calibri" panose="020F0502020204030204" pitchFamily="34" charset="0"/>
              </a:rPr>
              <a:t>The uses of bells varied. A couple of popular uses were for musical rhythm and tempo and bell towers. It may have possibly have been used for military application as well since percussion instruments are ideal for building up the emotional charge that fuels such celebrations.</a:t>
            </a:r>
          </a:p>
        </p:txBody>
      </p:sp>
      <p:pic>
        <p:nvPicPr>
          <p:cNvPr id="5" name="Picture 4">
            <a:extLst>
              <a:ext uri="{FF2B5EF4-FFF2-40B4-BE49-F238E27FC236}">
                <a16:creationId xmlns:a16="http://schemas.microsoft.com/office/drawing/2014/main" id="{8BC9CFC1-F42B-1481-4CD6-F334BD3FF398}"/>
              </a:ext>
            </a:extLst>
          </p:cNvPr>
          <p:cNvPicPr>
            <a:picLocks noChangeAspect="1"/>
          </p:cNvPicPr>
          <p:nvPr/>
        </p:nvPicPr>
        <p:blipFill rotWithShape="1">
          <a:blip r:embed="rId2"/>
          <a:srcRect l="6438" t="4180" r="6267" b="6983"/>
          <a:stretch/>
        </p:blipFill>
        <p:spPr>
          <a:xfrm>
            <a:off x="6564086" y="1961122"/>
            <a:ext cx="3554150" cy="3907972"/>
          </a:xfrm>
          <a:prstGeom prst="rect">
            <a:avLst/>
          </a:prstGeom>
        </p:spPr>
      </p:pic>
      <p:sp>
        <p:nvSpPr>
          <p:cNvPr id="4" name="TextBox 3">
            <a:extLst>
              <a:ext uri="{FF2B5EF4-FFF2-40B4-BE49-F238E27FC236}">
                <a16:creationId xmlns:a16="http://schemas.microsoft.com/office/drawing/2014/main" id="{9B3A6EA8-7D06-2891-B5C3-D863753BE158}"/>
              </a:ext>
            </a:extLst>
          </p:cNvPr>
          <p:cNvSpPr txBox="1"/>
          <p:nvPr/>
        </p:nvSpPr>
        <p:spPr>
          <a:xfrm>
            <a:off x="11129554" y="3709851"/>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3BE0EF4A-7558-D8D8-73D5-66BA20D91E87}"/>
              </a:ext>
            </a:extLst>
          </p:cNvPr>
          <p:cNvSpPr txBox="1"/>
          <p:nvPr/>
        </p:nvSpPr>
        <p:spPr>
          <a:xfrm>
            <a:off x="11129554" y="3213463"/>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31687038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D24F028-5DEA-45B8-D72D-99766DA2E880}"/>
              </a:ext>
            </a:extLst>
          </p:cNvPr>
          <p:cNvSpPr>
            <a:spLocks noGrp="1"/>
          </p:cNvSpPr>
          <p:nvPr>
            <p:ph type="title"/>
          </p:nvPr>
        </p:nvSpPr>
        <p:spPr>
          <a:xfrm>
            <a:off x="492370" y="516835"/>
            <a:ext cx="3084844" cy="5772840"/>
          </a:xfrm>
        </p:spPr>
        <p:txBody>
          <a:bodyPr anchor="ctr">
            <a:normAutofit/>
          </a:bodyPr>
          <a:lstStyle/>
          <a:p>
            <a:r>
              <a:rPr lang="en-US" sz="3600">
                <a:solidFill>
                  <a:srgbClr val="FFFFFF"/>
                </a:solidFill>
              </a:rPr>
              <a:t>Questions</a:t>
            </a:r>
          </a:p>
        </p:txBody>
      </p:sp>
      <p:sp>
        <p:nvSpPr>
          <p:cNvPr id="13" name="Rectangle 12">
            <a:extLst>
              <a:ext uri="{FF2B5EF4-FFF2-40B4-BE49-F238E27FC236}">
                <a16:creationId xmlns:a16="http://schemas.microsoft.com/office/drawing/2014/main" id="{6669F804-A677-4B75-95F4-A5E4426FB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Content Placeholder 2">
            <a:extLst>
              <a:ext uri="{FF2B5EF4-FFF2-40B4-BE49-F238E27FC236}">
                <a16:creationId xmlns:a16="http://schemas.microsoft.com/office/drawing/2014/main" id="{7EF53560-B1A0-8E97-EEE3-BA84604C1EF8}"/>
              </a:ext>
            </a:extLst>
          </p:cNvPr>
          <p:cNvGraphicFramePr>
            <a:graphicFrameLocks noGrp="1"/>
          </p:cNvGraphicFramePr>
          <p:nvPr>
            <p:ph idx="1"/>
            <p:extLst>
              <p:ext uri="{D42A27DB-BD31-4B8C-83A1-F6EECF244321}">
                <p14:modId xmlns:p14="http://schemas.microsoft.com/office/powerpoint/2010/main" val="3619013688"/>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687700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2C0B2E1-0268-42EC-ABD3-94F81A05BC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7D2256B4-48EA-40FC-BBC0-AA1EE6E008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3D44BCCA-102D-4A9D-B1E4-2450CAF0B0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8C6E698C-8155-4B8B-BDC9-B7299772B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9EAA47-33C1-74EA-43E9-06AE2973978B}"/>
              </a:ext>
            </a:extLst>
          </p:cNvPr>
          <p:cNvSpPr>
            <a:spLocks noGrp="1"/>
          </p:cNvSpPr>
          <p:nvPr>
            <p:ph type="title"/>
          </p:nvPr>
        </p:nvSpPr>
        <p:spPr>
          <a:xfrm>
            <a:off x="4877015" y="712438"/>
            <a:ext cx="7083552" cy="5433124"/>
          </a:xfrm>
        </p:spPr>
        <p:txBody>
          <a:bodyPr vert="horz" lIns="91440" tIns="45720" rIns="91440" bIns="45720" rtlCol="0" anchor="ctr">
            <a:noAutofit/>
          </a:bodyPr>
          <a:lstStyle/>
          <a:p>
            <a:r>
              <a:rPr lang="en-US" sz="3600" b="0" i="0" dirty="0">
                <a:solidFill>
                  <a:schemeClr val="tx1"/>
                </a:solidFill>
                <a:effectLst/>
              </a:rPr>
              <a:t>The history of the Roman Empire can be divided into four distinct periods:</a:t>
            </a:r>
            <a:br>
              <a:rPr lang="en-US" sz="3600" b="0" i="0" dirty="0">
                <a:solidFill>
                  <a:schemeClr val="tx1"/>
                </a:solidFill>
                <a:effectLst/>
              </a:rPr>
            </a:br>
            <a:br>
              <a:rPr lang="en-US" sz="3600" b="0" i="0" dirty="0">
                <a:solidFill>
                  <a:schemeClr val="tx1"/>
                </a:solidFill>
                <a:effectLst/>
              </a:rPr>
            </a:br>
            <a:r>
              <a:rPr lang="en-US" sz="3600" b="0" i="0" dirty="0">
                <a:solidFill>
                  <a:schemeClr val="tx1"/>
                </a:solidFill>
                <a:effectLst/>
              </a:rPr>
              <a:t>- The </a:t>
            </a:r>
            <a:r>
              <a:rPr lang="en-US" sz="3600" b="1" i="1" dirty="0">
                <a:solidFill>
                  <a:schemeClr val="accent6">
                    <a:lumMod val="75000"/>
                  </a:schemeClr>
                </a:solidFill>
                <a:effectLst/>
              </a:rPr>
              <a:t>Founding</a:t>
            </a:r>
            <a:r>
              <a:rPr lang="en-US" sz="3600" b="0" i="0" dirty="0">
                <a:solidFill>
                  <a:schemeClr val="tx1"/>
                </a:solidFill>
                <a:effectLst/>
              </a:rPr>
              <a:t> (c. 625 BCE)</a:t>
            </a:r>
            <a:br>
              <a:rPr lang="en-US" sz="3600" b="0" i="0" dirty="0">
                <a:solidFill>
                  <a:schemeClr val="tx1"/>
                </a:solidFill>
                <a:effectLst/>
              </a:rPr>
            </a:br>
            <a:br>
              <a:rPr lang="en-US" sz="3600" b="0" i="0" dirty="0">
                <a:solidFill>
                  <a:schemeClr val="tx1"/>
                </a:solidFill>
                <a:effectLst/>
              </a:rPr>
            </a:br>
            <a:r>
              <a:rPr lang="en-US" sz="3600" b="0" i="0" dirty="0">
                <a:solidFill>
                  <a:schemeClr val="tx1"/>
                </a:solidFill>
                <a:effectLst/>
              </a:rPr>
              <a:t>- The </a:t>
            </a:r>
            <a:r>
              <a:rPr lang="en-US" sz="3600" b="1" i="1" dirty="0">
                <a:solidFill>
                  <a:schemeClr val="accent6">
                    <a:lumMod val="75000"/>
                  </a:schemeClr>
                </a:solidFill>
                <a:effectLst/>
              </a:rPr>
              <a:t>Period of Kings / Regal </a:t>
            </a:r>
            <a:br>
              <a:rPr lang="en-US" sz="3600" b="1" i="1" dirty="0">
                <a:solidFill>
                  <a:schemeClr val="accent6">
                    <a:lumMod val="75000"/>
                  </a:schemeClr>
                </a:solidFill>
                <a:effectLst/>
              </a:rPr>
            </a:br>
            <a:r>
              <a:rPr lang="en-US" sz="3600" b="0" i="0" dirty="0">
                <a:solidFill>
                  <a:schemeClr val="tx1"/>
                </a:solidFill>
                <a:effectLst/>
              </a:rPr>
              <a:t>(625-510 BCE)</a:t>
            </a:r>
            <a:br>
              <a:rPr lang="en-US" sz="3600" b="0" i="0" dirty="0">
                <a:solidFill>
                  <a:schemeClr val="tx1"/>
                </a:solidFill>
                <a:effectLst/>
              </a:rPr>
            </a:br>
            <a:br>
              <a:rPr lang="en-US" sz="3600" b="0" i="0" dirty="0">
                <a:solidFill>
                  <a:schemeClr val="tx1"/>
                </a:solidFill>
                <a:effectLst/>
              </a:rPr>
            </a:br>
            <a:r>
              <a:rPr lang="en-US" sz="3600" b="0" i="0" dirty="0">
                <a:solidFill>
                  <a:schemeClr val="tx1"/>
                </a:solidFill>
                <a:effectLst/>
              </a:rPr>
              <a:t>- </a:t>
            </a:r>
            <a:r>
              <a:rPr lang="en-US" sz="3600" b="1" i="1" dirty="0">
                <a:solidFill>
                  <a:schemeClr val="accent6">
                    <a:lumMod val="75000"/>
                  </a:schemeClr>
                </a:solidFill>
                <a:effectLst/>
              </a:rPr>
              <a:t>Republican</a:t>
            </a:r>
            <a:r>
              <a:rPr lang="en-US" sz="3600" b="0" i="0" dirty="0">
                <a:solidFill>
                  <a:schemeClr val="tx1"/>
                </a:solidFill>
                <a:effectLst/>
              </a:rPr>
              <a:t> Rome </a:t>
            </a:r>
            <a:br>
              <a:rPr lang="en-US" sz="3600" b="0" i="0" dirty="0">
                <a:solidFill>
                  <a:schemeClr val="tx1"/>
                </a:solidFill>
                <a:effectLst/>
              </a:rPr>
            </a:br>
            <a:r>
              <a:rPr lang="en-US" sz="3600" b="0" i="0" dirty="0">
                <a:solidFill>
                  <a:schemeClr val="tx1"/>
                </a:solidFill>
                <a:effectLst/>
              </a:rPr>
              <a:t>(510-31 BCE)</a:t>
            </a:r>
            <a:br>
              <a:rPr lang="en-US" sz="3600" b="0" i="0" dirty="0">
                <a:solidFill>
                  <a:schemeClr val="tx1"/>
                </a:solidFill>
                <a:effectLst/>
              </a:rPr>
            </a:br>
            <a:br>
              <a:rPr lang="en-US" sz="3600" b="0" i="0" dirty="0">
                <a:solidFill>
                  <a:schemeClr val="tx1"/>
                </a:solidFill>
                <a:effectLst/>
              </a:rPr>
            </a:br>
            <a:r>
              <a:rPr lang="en-US" sz="3600" b="0" i="0" dirty="0">
                <a:solidFill>
                  <a:schemeClr val="tx1"/>
                </a:solidFill>
                <a:effectLst/>
              </a:rPr>
              <a:t>- </a:t>
            </a:r>
            <a:r>
              <a:rPr lang="en-US" sz="3600" b="1" i="1" dirty="0">
                <a:solidFill>
                  <a:schemeClr val="accent6">
                    <a:lumMod val="75000"/>
                  </a:schemeClr>
                </a:solidFill>
                <a:effectLst/>
              </a:rPr>
              <a:t>Imperial</a:t>
            </a:r>
            <a:r>
              <a:rPr lang="en-US" sz="3600" b="0" i="0" dirty="0">
                <a:solidFill>
                  <a:schemeClr val="tx1"/>
                </a:solidFill>
                <a:effectLst/>
              </a:rPr>
              <a:t> Rome </a:t>
            </a:r>
            <a:br>
              <a:rPr lang="en-US" sz="3600" b="0" i="0" dirty="0">
                <a:solidFill>
                  <a:schemeClr val="tx1"/>
                </a:solidFill>
                <a:effectLst/>
              </a:rPr>
            </a:br>
            <a:r>
              <a:rPr lang="en-US" sz="3600" b="0" i="0" dirty="0">
                <a:solidFill>
                  <a:schemeClr val="tx1"/>
                </a:solidFill>
                <a:effectLst/>
              </a:rPr>
              <a:t>(31 BCE –  476CE).</a:t>
            </a:r>
            <a:endParaRPr lang="en-US" sz="3600" dirty="0">
              <a:solidFill>
                <a:schemeClr val="tx1"/>
              </a:solidFill>
            </a:endParaRPr>
          </a:p>
        </p:txBody>
      </p:sp>
      <p:sp>
        <p:nvSpPr>
          <p:cNvPr id="15" name="Rectangle 14">
            <a:extLst>
              <a:ext uri="{FF2B5EF4-FFF2-40B4-BE49-F238E27FC236}">
                <a16:creationId xmlns:a16="http://schemas.microsoft.com/office/drawing/2014/main" id="{0EEF5601-A8BC-411D-AA64-3E79320BA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33209156-242F-4B26-8D07-CEB2B68A9F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4734"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0812A1A6-0525-7D0A-7830-52DCC5ECB43E}"/>
              </a:ext>
            </a:extLst>
          </p:cNvPr>
          <p:cNvSpPr txBox="1"/>
          <p:nvPr/>
        </p:nvSpPr>
        <p:spPr>
          <a:xfrm>
            <a:off x="792480" y="1447800"/>
            <a:ext cx="3322320" cy="3416320"/>
          </a:xfrm>
          <a:prstGeom prst="rect">
            <a:avLst/>
          </a:prstGeom>
          <a:noFill/>
        </p:spPr>
        <p:txBody>
          <a:bodyPr wrap="square" rtlCol="0">
            <a:spAutoFit/>
          </a:bodyPr>
          <a:lstStyle/>
          <a:p>
            <a:pPr algn="ctr"/>
            <a:r>
              <a:rPr lang="en-US" sz="3600" dirty="0">
                <a:solidFill>
                  <a:schemeClr val="bg1"/>
                </a:solidFill>
              </a:rPr>
              <a:t>Based on the key words, what do you think the </a:t>
            </a:r>
            <a:r>
              <a:rPr lang="en-US" sz="3600" b="1" i="1" u="sng" dirty="0">
                <a:solidFill>
                  <a:schemeClr val="bg1"/>
                </a:solidFill>
              </a:rPr>
              <a:t>features</a:t>
            </a:r>
            <a:r>
              <a:rPr lang="en-US" sz="3600" dirty="0">
                <a:solidFill>
                  <a:schemeClr val="bg1"/>
                </a:solidFill>
              </a:rPr>
              <a:t> were of each time period?</a:t>
            </a:r>
          </a:p>
        </p:txBody>
      </p:sp>
    </p:spTree>
    <p:extLst>
      <p:ext uri="{BB962C8B-B14F-4D97-AF65-F5344CB8AC3E}">
        <p14:creationId xmlns:p14="http://schemas.microsoft.com/office/powerpoint/2010/main" val="3327909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48144C-E76F-2A06-AA42-53B1A74D4AFF}"/>
              </a:ext>
            </a:extLst>
          </p:cNvPr>
          <p:cNvSpPr>
            <a:spLocks noGrp="1"/>
          </p:cNvSpPr>
          <p:nvPr>
            <p:ph type="title"/>
          </p:nvPr>
        </p:nvSpPr>
        <p:spPr>
          <a:xfrm>
            <a:off x="1097280" y="286603"/>
            <a:ext cx="10058400" cy="1450757"/>
          </a:xfrm>
        </p:spPr>
        <p:txBody>
          <a:bodyPr>
            <a:normAutofit/>
          </a:bodyPr>
          <a:lstStyle/>
          <a:p>
            <a:r>
              <a:rPr lang="en-US" dirty="0"/>
              <a:t>ACTIVITY – Source Analysis</a:t>
            </a:r>
            <a:endParaRPr lang="en-US"/>
          </a:p>
        </p:txBody>
      </p:sp>
      <p:cxnSp>
        <p:nvCxnSpPr>
          <p:cNvPr id="12" name="Straight Connector 11">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B0CC129-0E43-2527-641F-F61A2D709FB3}"/>
              </a:ext>
            </a:extLst>
          </p:cNvPr>
          <p:cNvSpPr>
            <a:spLocks noGrp="1"/>
          </p:cNvSpPr>
          <p:nvPr>
            <p:ph idx="1"/>
          </p:nvPr>
        </p:nvSpPr>
        <p:spPr>
          <a:xfrm>
            <a:off x="1097279" y="1845734"/>
            <a:ext cx="6454987" cy="4023360"/>
          </a:xfrm>
        </p:spPr>
        <p:txBody>
          <a:bodyPr>
            <a:normAutofit/>
          </a:bodyPr>
          <a:lstStyle/>
          <a:p>
            <a:pPr>
              <a:buFont typeface="Arial" panose="020B0604020202020204" pitchFamily="34" charset="0"/>
              <a:buChar char="•"/>
            </a:pPr>
            <a:r>
              <a:rPr lang="en-AU" sz="2800" dirty="0">
                <a:effectLst/>
                <a:latin typeface="Calibri" panose="020F0502020204030204" pitchFamily="34" charset="0"/>
                <a:cs typeface="Calibri" panose="020F0502020204030204" pitchFamily="34" charset="0"/>
              </a:rPr>
              <a:t>Worksheet - 1 per/student</a:t>
            </a:r>
          </a:p>
          <a:p>
            <a:pPr>
              <a:buFont typeface="Arial" panose="020B0604020202020204" pitchFamily="34" charset="0"/>
              <a:buChar char="•"/>
            </a:pPr>
            <a:r>
              <a:rPr lang="en-AU" sz="2800" dirty="0">
                <a:effectLst/>
                <a:latin typeface="Calibri" panose="020F0502020204030204" pitchFamily="34" charset="0"/>
                <a:cs typeface="Calibri" panose="020F0502020204030204" pitchFamily="34" charset="0"/>
              </a:rPr>
              <a:t>Follow instructions on the worksheet – analyse the sources!</a:t>
            </a:r>
            <a:br>
              <a:rPr lang="en-AU" sz="2800" dirty="0">
                <a:effectLst/>
                <a:latin typeface="Calibri" panose="020F0502020204030204" pitchFamily="34" charset="0"/>
                <a:cs typeface="Calibri" panose="020F0502020204030204" pitchFamily="34" charset="0"/>
              </a:rPr>
            </a:br>
            <a:endParaRPr lang="en-AU" sz="2800" dirty="0">
              <a:effectLst/>
              <a:latin typeface="Calibri" panose="020F0502020204030204" pitchFamily="34" charset="0"/>
              <a:cs typeface="Calibri" panose="020F0502020204030204" pitchFamily="34" charset="0"/>
            </a:endParaRPr>
          </a:p>
          <a:p>
            <a:pPr marL="0" indent="0" algn="ctr">
              <a:buNone/>
            </a:pPr>
            <a:r>
              <a:rPr lang="en-AU" sz="2800" b="1" i="1" dirty="0">
                <a:solidFill>
                  <a:schemeClr val="accent6">
                    <a:lumMod val="75000"/>
                  </a:schemeClr>
                </a:solidFill>
                <a:effectLst/>
                <a:latin typeface="Calibri" panose="020F0502020204030204" pitchFamily="34" charset="0"/>
                <a:cs typeface="Calibri" panose="020F0502020204030204" pitchFamily="34" charset="0"/>
              </a:rPr>
              <a:t>You will have 15 minutes </a:t>
            </a:r>
            <a:br>
              <a:rPr lang="en-AU" sz="2800" b="1" i="1" dirty="0">
                <a:solidFill>
                  <a:schemeClr val="accent6">
                    <a:lumMod val="75000"/>
                  </a:schemeClr>
                </a:solidFill>
                <a:effectLst/>
                <a:latin typeface="Calibri" panose="020F0502020204030204" pitchFamily="34" charset="0"/>
                <a:cs typeface="Calibri" panose="020F0502020204030204" pitchFamily="34" charset="0"/>
              </a:rPr>
            </a:br>
            <a:r>
              <a:rPr lang="en-AU" sz="2800" b="1" i="1" dirty="0">
                <a:solidFill>
                  <a:schemeClr val="accent6">
                    <a:lumMod val="75000"/>
                  </a:schemeClr>
                </a:solidFill>
                <a:effectLst/>
                <a:latin typeface="Calibri" panose="020F0502020204030204" pitchFamily="34" charset="0"/>
                <a:cs typeface="Calibri" panose="020F0502020204030204" pitchFamily="34" charset="0"/>
              </a:rPr>
              <a:t>to complete Step 1</a:t>
            </a:r>
          </a:p>
          <a:p>
            <a:pPr marL="0" indent="0" algn="ctr">
              <a:buNone/>
            </a:pPr>
            <a:r>
              <a:rPr lang="en-AU" sz="2800" b="1" i="1" dirty="0">
                <a:solidFill>
                  <a:schemeClr val="accent6">
                    <a:lumMod val="75000"/>
                  </a:schemeClr>
                </a:solidFill>
                <a:effectLst/>
                <a:latin typeface="Calibri" panose="020F0502020204030204" pitchFamily="34" charset="0"/>
                <a:cs typeface="Calibri" panose="020F0502020204030204" pitchFamily="34" charset="0"/>
              </a:rPr>
              <a:t>You will have 30 minutes </a:t>
            </a:r>
            <a:br>
              <a:rPr lang="en-AU" sz="2800" b="1" i="1" dirty="0">
                <a:solidFill>
                  <a:schemeClr val="accent6">
                    <a:lumMod val="75000"/>
                  </a:schemeClr>
                </a:solidFill>
                <a:effectLst/>
                <a:latin typeface="Calibri" panose="020F0502020204030204" pitchFamily="34" charset="0"/>
                <a:cs typeface="Calibri" panose="020F0502020204030204" pitchFamily="34" charset="0"/>
              </a:rPr>
            </a:br>
            <a:r>
              <a:rPr lang="en-AU" sz="2800" b="1" i="1" dirty="0">
                <a:solidFill>
                  <a:schemeClr val="accent6">
                    <a:lumMod val="75000"/>
                  </a:schemeClr>
                </a:solidFill>
                <a:effectLst/>
                <a:latin typeface="Calibri" panose="020F0502020204030204" pitchFamily="34" charset="0"/>
                <a:cs typeface="Calibri" panose="020F0502020204030204" pitchFamily="34" charset="0"/>
              </a:rPr>
              <a:t>to complete Step 2</a:t>
            </a:r>
          </a:p>
          <a:p>
            <a:endParaRPr lang="en-US" sz="2800" dirty="0">
              <a:latin typeface="Calibri" panose="020F0502020204030204" pitchFamily="34" charset="0"/>
              <a:cs typeface="Calibri" panose="020F0502020204030204" pitchFamily="34" charset="0"/>
            </a:endParaRPr>
          </a:p>
        </p:txBody>
      </p:sp>
      <p:pic>
        <p:nvPicPr>
          <p:cNvPr id="7" name="Graphic 6" descr="Document">
            <a:extLst>
              <a:ext uri="{FF2B5EF4-FFF2-40B4-BE49-F238E27FC236}">
                <a16:creationId xmlns:a16="http://schemas.microsoft.com/office/drawing/2014/main" id="{B110CFF9-92F3-BBA8-5E03-4193325626C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20570" y="2084269"/>
            <a:ext cx="3135109" cy="3135109"/>
          </a:xfrm>
          <a:prstGeom prst="rect">
            <a:avLst/>
          </a:prstGeom>
        </p:spPr>
      </p:pic>
      <p:sp>
        <p:nvSpPr>
          <p:cNvPr id="14" name="Rectangle 13">
            <a:extLst>
              <a:ext uri="{FF2B5EF4-FFF2-40B4-BE49-F238E27FC236}">
                <a16:creationId xmlns:a16="http://schemas.microsoft.com/office/drawing/2014/main" id="{BD7A74B5-8367-4A83-ABEC-0FCDDE97B1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2CC184B0-C2C6-4BF0-B078-816C7AF959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702392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9A7B-A7A2-CB52-341B-545962B96E73}"/>
              </a:ext>
            </a:extLst>
          </p:cNvPr>
          <p:cNvSpPr>
            <a:spLocks noGrp="1"/>
          </p:cNvSpPr>
          <p:nvPr>
            <p:ph type="title"/>
          </p:nvPr>
        </p:nvSpPr>
        <p:spPr/>
        <p:txBody>
          <a:bodyPr/>
          <a:lstStyle/>
          <a:p>
            <a:pPr algn="ctr"/>
            <a:r>
              <a:rPr lang="en-US"/>
              <a:t>Artefact 1 – Sickle</a:t>
            </a:r>
            <a:endParaRPr lang="en-US" dirty="0"/>
          </a:p>
        </p:txBody>
      </p:sp>
      <p:sp>
        <p:nvSpPr>
          <p:cNvPr id="3" name="Content Placeholder 2">
            <a:extLst>
              <a:ext uri="{FF2B5EF4-FFF2-40B4-BE49-F238E27FC236}">
                <a16:creationId xmlns:a16="http://schemas.microsoft.com/office/drawing/2014/main" id="{8488754C-1EEC-584B-D1DF-FDC828E8B107}"/>
              </a:ext>
            </a:extLst>
          </p:cNvPr>
          <p:cNvSpPr>
            <a:spLocks noGrp="1"/>
          </p:cNvSpPr>
          <p:nvPr>
            <p:ph idx="1"/>
          </p:nvPr>
        </p:nvSpPr>
        <p:spPr>
          <a:xfrm>
            <a:off x="1097280" y="1845734"/>
            <a:ext cx="4617720" cy="4023360"/>
          </a:xfrm>
        </p:spPr>
        <p:txBody>
          <a:bodyPr>
            <a:normAutofit lnSpcReduction="10000"/>
          </a:bodyPr>
          <a:lstStyle/>
          <a:p>
            <a:pPr marL="742950" lvl="1" indent="-285750"/>
            <a:r>
              <a:rPr lang="en-AU" sz="2000" dirty="0">
                <a:solidFill>
                  <a:srgbClr val="45443A"/>
                </a:solidFill>
                <a:effectLst/>
                <a:latin typeface="Calibri" panose="020F0502020204030204" pitchFamily="34" charset="0"/>
                <a:cs typeface="Calibri" panose="020F0502020204030204" pitchFamily="34" charset="0"/>
              </a:rPr>
              <a:t>Farmers in Ancient Rome used tools to plant and harvest their crops. One of these tools was the sickle.</a:t>
            </a:r>
          </a:p>
          <a:p>
            <a:pPr marL="742950" lvl="1" indent="-285750"/>
            <a:r>
              <a:rPr lang="en-AU" sz="2000" dirty="0">
                <a:solidFill>
                  <a:srgbClr val="45443A"/>
                </a:solidFill>
                <a:effectLst/>
                <a:latin typeface="Calibri" panose="020F0502020204030204" pitchFamily="34" charset="0"/>
                <a:cs typeface="Calibri" panose="020F0502020204030204" pitchFamily="34" charset="0"/>
              </a:rPr>
              <a:t>Some of the original sickles were made from a donkey's jaw, but metal soon became the material of choice. During the Roman era, sickles were often made of iron. </a:t>
            </a:r>
          </a:p>
          <a:p>
            <a:pPr marL="742950" lvl="1" indent="-285750"/>
            <a:r>
              <a:rPr lang="en-AU" sz="2000" dirty="0">
                <a:solidFill>
                  <a:srgbClr val="45443A"/>
                </a:solidFill>
                <a:effectLst/>
                <a:latin typeface="Calibri" panose="020F0502020204030204" pitchFamily="34" charset="0"/>
                <a:cs typeface="Calibri" panose="020F0502020204030204" pitchFamily="34" charset="0"/>
              </a:rPr>
              <a:t>The ancient roman sickle was a lightweight curved iron blade affixed to a sturdy wooden handle. They were also designed in such a way that additional serrated blades could also be attached.</a:t>
            </a:r>
          </a:p>
        </p:txBody>
      </p:sp>
      <p:pic>
        <p:nvPicPr>
          <p:cNvPr id="4" name="Picture 3">
            <a:extLst>
              <a:ext uri="{FF2B5EF4-FFF2-40B4-BE49-F238E27FC236}">
                <a16:creationId xmlns:a16="http://schemas.microsoft.com/office/drawing/2014/main" id="{470F70A6-F862-25A0-1236-6769AC134A60}"/>
              </a:ext>
            </a:extLst>
          </p:cNvPr>
          <p:cNvPicPr>
            <a:picLocks noChangeAspect="1"/>
          </p:cNvPicPr>
          <p:nvPr/>
        </p:nvPicPr>
        <p:blipFill rotWithShape="1">
          <a:blip r:embed="rId2"/>
          <a:srcRect l="4844" t="5110" r="5173" b="6878"/>
          <a:stretch/>
        </p:blipFill>
        <p:spPr>
          <a:xfrm>
            <a:off x="6477002" y="1990514"/>
            <a:ext cx="4108680" cy="3733800"/>
          </a:xfrm>
          <a:prstGeom prst="rect">
            <a:avLst/>
          </a:prstGeom>
        </p:spPr>
      </p:pic>
    </p:spTree>
    <p:extLst>
      <p:ext uri="{BB962C8B-B14F-4D97-AF65-F5344CB8AC3E}">
        <p14:creationId xmlns:p14="http://schemas.microsoft.com/office/powerpoint/2010/main" val="1228241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9A7B-A7A2-CB52-341B-545962B96E73}"/>
              </a:ext>
            </a:extLst>
          </p:cNvPr>
          <p:cNvSpPr>
            <a:spLocks noGrp="1"/>
          </p:cNvSpPr>
          <p:nvPr>
            <p:ph type="title"/>
          </p:nvPr>
        </p:nvSpPr>
        <p:spPr/>
        <p:txBody>
          <a:bodyPr/>
          <a:lstStyle/>
          <a:p>
            <a:pPr algn="ctr"/>
            <a:r>
              <a:rPr lang="en-US" dirty="0"/>
              <a:t>Artefact 2 – Mirror</a:t>
            </a:r>
          </a:p>
        </p:txBody>
      </p:sp>
      <p:sp>
        <p:nvSpPr>
          <p:cNvPr id="3" name="Content Placeholder 2">
            <a:extLst>
              <a:ext uri="{FF2B5EF4-FFF2-40B4-BE49-F238E27FC236}">
                <a16:creationId xmlns:a16="http://schemas.microsoft.com/office/drawing/2014/main" id="{8488754C-1EEC-584B-D1DF-FDC828E8B107}"/>
              </a:ext>
            </a:extLst>
          </p:cNvPr>
          <p:cNvSpPr>
            <a:spLocks noGrp="1"/>
          </p:cNvSpPr>
          <p:nvPr>
            <p:ph idx="1"/>
          </p:nvPr>
        </p:nvSpPr>
        <p:spPr>
          <a:xfrm>
            <a:off x="1097280" y="1845734"/>
            <a:ext cx="4617720" cy="4023360"/>
          </a:xfrm>
        </p:spPr>
        <p:txBody>
          <a:bodyPr/>
          <a:lstStyle/>
          <a:p>
            <a:pPr marL="742950" lvl="1" indent="-285750"/>
            <a:r>
              <a:rPr lang="en-AU" dirty="0">
                <a:solidFill>
                  <a:srgbClr val="45443A"/>
                </a:solidFill>
                <a:effectLst/>
                <a:latin typeface="Calibri" panose="020F0502020204030204" pitchFamily="34" charset="0"/>
                <a:cs typeface="Calibri" panose="020F0502020204030204" pitchFamily="34" charset="0"/>
              </a:rPr>
              <a:t>Mirrors in ancient Rome were quite important because cleanliness and grooming were highly valued in the empire.</a:t>
            </a:r>
          </a:p>
          <a:p>
            <a:pPr marL="742950" lvl="1" indent="-285750"/>
            <a:r>
              <a:rPr lang="en-AU" dirty="0">
                <a:solidFill>
                  <a:srgbClr val="45443A"/>
                </a:solidFill>
                <a:effectLst/>
                <a:latin typeface="Calibri" panose="020F0502020204030204" pitchFamily="34" charset="0"/>
                <a:cs typeface="Calibri" panose="020F0502020204030204" pitchFamily="34" charset="0"/>
              </a:rPr>
              <a:t>Public baths were also very popular in Ancient Rome.</a:t>
            </a:r>
          </a:p>
          <a:p>
            <a:pPr marL="742950" lvl="1" indent="-285750"/>
            <a:r>
              <a:rPr lang="en-AU" dirty="0">
                <a:solidFill>
                  <a:srgbClr val="45443A"/>
                </a:solidFill>
                <a:effectLst/>
                <a:latin typeface="Calibri" panose="020F0502020204030204" pitchFamily="34" charset="0"/>
                <a:cs typeface="Calibri" panose="020F0502020204030204" pitchFamily="34" charset="0"/>
              </a:rPr>
              <a:t>Mirrors helped people maintain cleanliness within the Roman empire and were hung in many public places in ancient Rome.</a:t>
            </a:r>
          </a:p>
        </p:txBody>
      </p:sp>
      <p:pic>
        <p:nvPicPr>
          <p:cNvPr id="5" name="Picture 4">
            <a:extLst>
              <a:ext uri="{FF2B5EF4-FFF2-40B4-BE49-F238E27FC236}">
                <a16:creationId xmlns:a16="http://schemas.microsoft.com/office/drawing/2014/main" id="{D170FE5B-C00F-05BA-A427-52B19FC42BFB}"/>
              </a:ext>
            </a:extLst>
          </p:cNvPr>
          <p:cNvPicPr>
            <a:picLocks noChangeAspect="1"/>
          </p:cNvPicPr>
          <p:nvPr/>
        </p:nvPicPr>
        <p:blipFill rotWithShape="1">
          <a:blip r:embed="rId2"/>
          <a:srcRect l="5829" t="5994" r="6158" b="6348"/>
          <a:stretch/>
        </p:blipFill>
        <p:spPr>
          <a:xfrm>
            <a:off x="6477002" y="2242457"/>
            <a:ext cx="3764350" cy="3483428"/>
          </a:xfrm>
          <a:prstGeom prst="rect">
            <a:avLst/>
          </a:prstGeom>
        </p:spPr>
      </p:pic>
    </p:spTree>
    <p:extLst>
      <p:ext uri="{BB962C8B-B14F-4D97-AF65-F5344CB8AC3E}">
        <p14:creationId xmlns:p14="http://schemas.microsoft.com/office/powerpoint/2010/main" val="3056371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9A7B-A7A2-CB52-341B-545962B96E73}"/>
              </a:ext>
            </a:extLst>
          </p:cNvPr>
          <p:cNvSpPr>
            <a:spLocks noGrp="1"/>
          </p:cNvSpPr>
          <p:nvPr>
            <p:ph type="title"/>
          </p:nvPr>
        </p:nvSpPr>
        <p:spPr/>
        <p:txBody>
          <a:bodyPr/>
          <a:lstStyle/>
          <a:p>
            <a:pPr algn="ctr"/>
            <a:r>
              <a:rPr lang="en-US" dirty="0"/>
              <a:t>Artefact 3 – Dice</a:t>
            </a:r>
          </a:p>
        </p:txBody>
      </p:sp>
      <p:sp>
        <p:nvSpPr>
          <p:cNvPr id="3" name="Content Placeholder 2">
            <a:extLst>
              <a:ext uri="{FF2B5EF4-FFF2-40B4-BE49-F238E27FC236}">
                <a16:creationId xmlns:a16="http://schemas.microsoft.com/office/drawing/2014/main" id="{8488754C-1EEC-584B-D1DF-FDC828E8B107}"/>
              </a:ext>
            </a:extLst>
          </p:cNvPr>
          <p:cNvSpPr>
            <a:spLocks noGrp="1"/>
          </p:cNvSpPr>
          <p:nvPr>
            <p:ph idx="1"/>
          </p:nvPr>
        </p:nvSpPr>
        <p:spPr>
          <a:xfrm>
            <a:off x="1097280" y="1845734"/>
            <a:ext cx="4617720" cy="4023360"/>
          </a:xfrm>
        </p:spPr>
        <p:txBody>
          <a:bodyPr/>
          <a:lstStyle/>
          <a:p>
            <a:pPr marL="742950" lvl="1" indent="-285750"/>
            <a:r>
              <a:rPr lang="en-AU" dirty="0">
                <a:solidFill>
                  <a:srgbClr val="45443A"/>
                </a:solidFill>
                <a:effectLst/>
                <a:latin typeface="Calibri" panose="020F0502020204030204" pitchFamily="34" charset="0"/>
                <a:cs typeface="Calibri" panose="020F0502020204030204" pitchFamily="34" charset="0"/>
              </a:rPr>
              <a:t>Games were a part of peoples lives, even in Roman times.</a:t>
            </a:r>
          </a:p>
          <a:p>
            <a:pPr marL="742950" lvl="1" indent="-285750"/>
            <a:r>
              <a:rPr lang="en-AU" dirty="0">
                <a:solidFill>
                  <a:srgbClr val="45443A"/>
                </a:solidFill>
                <a:effectLst/>
                <a:latin typeface="Calibri" panose="020F0502020204030204" pitchFamily="34" charset="0"/>
                <a:cs typeface="Calibri" panose="020F0502020204030204" pitchFamily="34" charset="0"/>
              </a:rPr>
              <a:t>Dice have been an integral part of gaming for centuries. </a:t>
            </a:r>
          </a:p>
          <a:p>
            <a:pPr marL="742950" lvl="1" indent="-285750"/>
            <a:r>
              <a:rPr lang="en-AU" dirty="0">
                <a:solidFill>
                  <a:srgbClr val="45443A"/>
                </a:solidFill>
                <a:effectLst/>
                <a:latin typeface="Calibri" panose="020F0502020204030204" pitchFamily="34" charset="0"/>
                <a:cs typeface="Calibri" panose="020F0502020204030204" pitchFamily="34" charset="0"/>
              </a:rPr>
              <a:t>The very word we use for dice is derived from the Latin datum, meaning "something played.</a:t>
            </a:r>
          </a:p>
          <a:p>
            <a:pPr marL="742950" lvl="1" indent="-285750"/>
            <a:r>
              <a:rPr lang="en-AU" dirty="0">
                <a:solidFill>
                  <a:srgbClr val="45443A"/>
                </a:solidFill>
                <a:effectLst/>
                <a:latin typeface="Calibri" panose="020F0502020204030204" pitchFamily="34" charset="0"/>
                <a:cs typeface="Calibri" panose="020F0502020204030204" pitchFamily="34" charset="0"/>
              </a:rPr>
              <a:t>Games provided socialization, fun, and friendly or wagered competition.  </a:t>
            </a:r>
          </a:p>
          <a:p>
            <a:pPr marL="742950" lvl="1" indent="-285750"/>
            <a:r>
              <a:rPr lang="en-AU" dirty="0">
                <a:solidFill>
                  <a:srgbClr val="45443A"/>
                </a:solidFill>
                <a:effectLst/>
                <a:latin typeface="Calibri" panose="020F0502020204030204" pitchFamily="34" charset="0"/>
                <a:cs typeface="Calibri" panose="020F0502020204030204" pitchFamily="34" charset="0"/>
              </a:rPr>
              <a:t>Dice are an ancient form of game still in use today.</a:t>
            </a:r>
          </a:p>
        </p:txBody>
      </p:sp>
      <p:pic>
        <p:nvPicPr>
          <p:cNvPr id="5" name="Picture 4">
            <a:extLst>
              <a:ext uri="{FF2B5EF4-FFF2-40B4-BE49-F238E27FC236}">
                <a16:creationId xmlns:a16="http://schemas.microsoft.com/office/drawing/2014/main" id="{1E02D4BC-BE7C-4D50-4FD1-31BA6B8162A6}"/>
              </a:ext>
            </a:extLst>
          </p:cNvPr>
          <p:cNvPicPr>
            <a:picLocks noChangeAspect="1"/>
          </p:cNvPicPr>
          <p:nvPr/>
        </p:nvPicPr>
        <p:blipFill rotWithShape="1">
          <a:blip r:embed="rId2"/>
          <a:srcRect l="5994" t="5111" r="5500" b="8115"/>
          <a:stretch/>
        </p:blipFill>
        <p:spPr>
          <a:xfrm>
            <a:off x="6585857" y="2137471"/>
            <a:ext cx="3776169" cy="3439886"/>
          </a:xfrm>
          <a:prstGeom prst="rect">
            <a:avLst/>
          </a:prstGeom>
        </p:spPr>
      </p:pic>
    </p:spTree>
    <p:extLst>
      <p:ext uri="{BB962C8B-B14F-4D97-AF65-F5344CB8AC3E}">
        <p14:creationId xmlns:p14="http://schemas.microsoft.com/office/powerpoint/2010/main" val="1623277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9A7B-A7A2-CB52-341B-545962B96E73}"/>
              </a:ext>
            </a:extLst>
          </p:cNvPr>
          <p:cNvSpPr>
            <a:spLocks noGrp="1"/>
          </p:cNvSpPr>
          <p:nvPr>
            <p:ph type="title"/>
          </p:nvPr>
        </p:nvSpPr>
        <p:spPr/>
        <p:txBody>
          <a:bodyPr/>
          <a:lstStyle/>
          <a:p>
            <a:pPr algn="ctr"/>
            <a:r>
              <a:rPr lang="en-US" dirty="0"/>
              <a:t>Artefact 4 – Brick</a:t>
            </a:r>
          </a:p>
        </p:txBody>
      </p:sp>
      <p:sp>
        <p:nvSpPr>
          <p:cNvPr id="3" name="Content Placeholder 2">
            <a:extLst>
              <a:ext uri="{FF2B5EF4-FFF2-40B4-BE49-F238E27FC236}">
                <a16:creationId xmlns:a16="http://schemas.microsoft.com/office/drawing/2014/main" id="{8488754C-1EEC-584B-D1DF-FDC828E8B107}"/>
              </a:ext>
            </a:extLst>
          </p:cNvPr>
          <p:cNvSpPr>
            <a:spLocks noGrp="1"/>
          </p:cNvSpPr>
          <p:nvPr>
            <p:ph idx="1"/>
          </p:nvPr>
        </p:nvSpPr>
        <p:spPr>
          <a:xfrm>
            <a:off x="1097280" y="1845734"/>
            <a:ext cx="4617720" cy="4023360"/>
          </a:xfrm>
        </p:spPr>
        <p:txBody>
          <a:bodyPr>
            <a:normAutofit fontScale="92500" lnSpcReduction="20000"/>
          </a:bodyPr>
          <a:lstStyle/>
          <a:p>
            <a:pPr marL="742950" lvl="1" indent="-285750"/>
            <a:r>
              <a:rPr lang="en-AU" dirty="0">
                <a:solidFill>
                  <a:srgbClr val="45443A"/>
                </a:solidFill>
                <a:effectLst/>
                <a:latin typeface="Calibri" panose="020F0502020204030204" pitchFamily="34" charset="0"/>
                <a:cs typeface="Calibri" panose="020F0502020204030204" pitchFamily="34" charset="0"/>
              </a:rPr>
              <a:t>Considering how long some Roman structures have survived, Roman bricks have shown to be durable.</a:t>
            </a:r>
          </a:p>
          <a:p>
            <a:pPr marL="742950" lvl="1" indent="-285750"/>
            <a:r>
              <a:rPr lang="en-AU" dirty="0">
                <a:solidFill>
                  <a:srgbClr val="45443A"/>
                </a:solidFill>
                <a:effectLst/>
                <a:latin typeface="Calibri" panose="020F0502020204030204" pitchFamily="34" charset="0"/>
                <a:cs typeface="Calibri" panose="020F0502020204030204" pitchFamily="34" charset="0"/>
              </a:rPr>
              <a:t>Bricks were made by heating clay into bricks of a variety of sizes. Different sizes were produced in order to accommodate the engineering plans required to build different structures.</a:t>
            </a:r>
          </a:p>
          <a:p>
            <a:pPr marL="742950" lvl="1" indent="-285750"/>
            <a:r>
              <a:rPr lang="en-AU" dirty="0">
                <a:solidFill>
                  <a:srgbClr val="45443A"/>
                </a:solidFill>
                <a:effectLst/>
                <a:latin typeface="Calibri" panose="020F0502020204030204" pitchFamily="34" charset="0"/>
                <a:cs typeface="Calibri" panose="020F0502020204030204" pitchFamily="34" charset="0"/>
              </a:rPr>
              <a:t>Squares, rectangles, triangles, round, and even oblong shapes were employed. The clay would be shaped while it was soft and then heated to solidify the shape.</a:t>
            </a:r>
          </a:p>
          <a:p>
            <a:pPr marL="742950" lvl="1" indent="-285750"/>
            <a:r>
              <a:rPr lang="en-AU" dirty="0">
                <a:solidFill>
                  <a:srgbClr val="45443A"/>
                </a:solidFill>
                <a:effectLst/>
                <a:latin typeface="Calibri" panose="020F0502020204030204" pitchFamily="34" charset="0"/>
                <a:cs typeface="Calibri" panose="020F0502020204030204" pitchFamily="34" charset="0"/>
              </a:rPr>
              <a:t>A stamp of approval was placed on bricks upon completion. This stamp came in the form of the seal of the legion responsible for the oversight of the brick making. This enhanced the quality of the brick construction since the legion would personally attest to its value.</a:t>
            </a:r>
          </a:p>
        </p:txBody>
      </p:sp>
      <p:pic>
        <p:nvPicPr>
          <p:cNvPr id="5" name="Picture 4">
            <a:extLst>
              <a:ext uri="{FF2B5EF4-FFF2-40B4-BE49-F238E27FC236}">
                <a16:creationId xmlns:a16="http://schemas.microsoft.com/office/drawing/2014/main" id="{5C9B6591-F7F3-89DB-4A36-557A9D453EC7}"/>
              </a:ext>
            </a:extLst>
          </p:cNvPr>
          <p:cNvPicPr>
            <a:picLocks noChangeAspect="1"/>
          </p:cNvPicPr>
          <p:nvPr/>
        </p:nvPicPr>
        <p:blipFill rotWithShape="1">
          <a:blip r:embed="rId2"/>
          <a:srcRect l="5507" t="6032" r="4917" b="7460"/>
          <a:stretch/>
        </p:blipFill>
        <p:spPr>
          <a:xfrm>
            <a:off x="6477002" y="2113523"/>
            <a:ext cx="4189703" cy="3755571"/>
          </a:xfrm>
          <a:prstGeom prst="rect">
            <a:avLst/>
          </a:prstGeom>
        </p:spPr>
      </p:pic>
    </p:spTree>
    <p:extLst>
      <p:ext uri="{BB962C8B-B14F-4D97-AF65-F5344CB8AC3E}">
        <p14:creationId xmlns:p14="http://schemas.microsoft.com/office/powerpoint/2010/main" val="321005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9A7B-A7A2-CB52-341B-545962B96E73}"/>
              </a:ext>
            </a:extLst>
          </p:cNvPr>
          <p:cNvSpPr>
            <a:spLocks noGrp="1"/>
          </p:cNvSpPr>
          <p:nvPr>
            <p:ph type="title"/>
          </p:nvPr>
        </p:nvSpPr>
        <p:spPr/>
        <p:txBody>
          <a:bodyPr/>
          <a:lstStyle/>
          <a:p>
            <a:pPr algn="ctr"/>
            <a:r>
              <a:rPr lang="en-US" dirty="0"/>
              <a:t>Artefact 5 – Stylus</a:t>
            </a:r>
          </a:p>
        </p:txBody>
      </p:sp>
      <p:sp>
        <p:nvSpPr>
          <p:cNvPr id="3" name="Content Placeholder 2">
            <a:extLst>
              <a:ext uri="{FF2B5EF4-FFF2-40B4-BE49-F238E27FC236}">
                <a16:creationId xmlns:a16="http://schemas.microsoft.com/office/drawing/2014/main" id="{8488754C-1EEC-584B-D1DF-FDC828E8B107}"/>
              </a:ext>
            </a:extLst>
          </p:cNvPr>
          <p:cNvSpPr>
            <a:spLocks noGrp="1"/>
          </p:cNvSpPr>
          <p:nvPr>
            <p:ph idx="1"/>
          </p:nvPr>
        </p:nvSpPr>
        <p:spPr>
          <a:xfrm>
            <a:off x="1097280" y="1845734"/>
            <a:ext cx="4617720" cy="4023360"/>
          </a:xfrm>
        </p:spPr>
        <p:txBody>
          <a:bodyPr/>
          <a:lstStyle/>
          <a:p>
            <a:pPr marL="742950" lvl="1" indent="-285750"/>
            <a:r>
              <a:rPr lang="en-AU" dirty="0">
                <a:solidFill>
                  <a:srgbClr val="45443A"/>
                </a:solidFill>
                <a:effectLst/>
                <a:latin typeface="Calibri" panose="020F0502020204030204" pitchFamily="34" charset="0"/>
                <a:cs typeface="Calibri" panose="020F0502020204030204" pitchFamily="34" charset="0"/>
              </a:rPr>
              <a:t>The Ancient Roman stylus resembles a nail except that it is thicker than standard nails and blunter on the edges.</a:t>
            </a:r>
          </a:p>
          <a:p>
            <a:pPr marL="742950" lvl="1" indent="-285750"/>
            <a:r>
              <a:rPr lang="en-AU" dirty="0">
                <a:solidFill>
                  <a:srgbClr val="45443A"/>
                </a:solidFill>
                <a:effectLst/>
                <a:latin typeface="Calibri" panose="020F0502020204030204" pitchFamily="34" charset="0"/>
                <a:cs typeface="Calibri" panose="020F0502020204030204" pitchFamily="34" charset="0"/>
              </a:rPr>
              <a:t>The Ancient Romans did not have the convenience of pen, so the stylus was pressed on to a tablet made of wax with a wooden border.</a:t>
            </a:r>
          </a:p>
          <a:p>
            <a:pPr marL="742950" lvl="1" indent="-285750"/>
            <a:r>
              <a:rPr lang="en-AU" dirty="0">
                <a:solidFill>
                  <a:srgbClr val="45443A"/>
                </a:solidFill>
                <a:effectLst/>
                <a:latin typeface="Calibri" panose="020F0502020204030204" pitchFamily="34" charset="0"/>
                <a:cs typeface="Calibri" panose="020F0502020204030204" pitchFamily="34" charset="0"/>
              </a:rPr>
              <a:t>They were made out of metals such as bronze, silver, and gold, and some even had intricate designs.</a:t>
            </a:r>
          </a:p>
          <a:p>
            <a:pPr marL="742950" lvl="1" indent="-285750"/>
            <a:r>
              <a:rPr lang="en-AU" dirty="0">
                <a:solidFill>
                  <a:srgbClr val="45443A"/>
                </a:solidFill>
                <a:effectLst/>
                <a:latin typeface="Calibri" panose="020F0502020204030204" pitchFamily="34" charset="0"/>
                <a:cs typeface="Calibri" panose="020F0502020204030204" pitchFamily="34" charset="0"/>
              </a:rPr>
              <a:t>Each stylus had a tipped end to make it easier to grip and were designed like the back of an arrowhead.</a:t>
            </a:r>
          </a:p>
        </p:txBody>
      </p:sp>
      <p:pic>
        <p:nvPicPr>
          <p:cNvPr id="5" name="Picture 4">
            <a:extLst>
              <a:ext uri="{FF2B5EF4-FFF2-40B4-BE49-F238E27FC236}">
                <a16:creationId xmlns:a16="http://schemas.microsoft.com/office/drawing/2014/main" id="{0A3AC113-49E1-F539-12E7-785919411CB1}"/>
              </a:ext>
            </a:extLst>
          </p:cNvPr>
          <p:cNvPicPr>
            <a:picLocks noChangeAspect="1"/>
          </p:cNvPicPr>
          <p:nvPr/>
        </p:nvPicPr>
        <p:blipFill rotWithShape="1">
          <a:blip r:embed="rId2"/>
          <a:srcRect l="5921" t="4179" r="5375" b="6190"/>
          <a:stretch/>
        </p:blipFill>
        <p:spPr>
          <a:xfrm>
            <a:off x="6988628" y="2061754"/>
            <a:ext cx="3469939" cy="4023360"/>
          </a:xfrm>
          <a:prstGeom prst="rect">
            <a:avLst/>
          </a:prstGeom>
        </p:spPr>
      </p:pic>
    </p:spTree>
    <p:extLst>
      <p:ext uri="{BB962C8B-B14F-4D97-AF65-F5344CB8AC3E}">
        <p14:creationId xmlns:p14="http://schemas.microsoft.com/office/powerpoint/2010/main" val="725678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9A7B-A7A2-CB52-341B-545962B96E73}"/>
              </a:ext>
            </a:extLst>
          </p:cNvPr>
          <p:cNvSpPr>
            <a:spLocks noGrp="1"/>
          </p:cNvSpPr>
          <p:nvPr>
            <p:ph type="title"/>
          </p:nvPr>
        </p:nvSpPr>
        <p:spPr/>
        <p:txBody>
          <a:bodyPr/>
          <a:lstStyle/>
          <a:p>
            <a:pPr algn="ctr"/>
            <a:r>
              <a:rPr lang="en-US" dirty="0"/>
              <a:t>Artefact 6 – Belt Buckle</a:t>
            </a:r>
          </a:p>
        </p:txBody>
      </p:sp>
      <p:sp>
        <p:nvSpPr>
          <p:cNvPr id="3" name="Content Placeholder 2">
            <a:extLst>
              <a:ext uri="{FF2B5EF4-FFF2-40B4-BE49-F238E27FC236}">
                <a16:creationId xmlns:a16="http://schemas.microsoft.com/office/drawing/2014/main" id="{8488754C-1EEC-584B-D1DF-FDC828E8B107}"/>
              </a:ext>
            </a:extLst>
          </p:cNvPr>
          <p:cNvSpPr>
            <a:spLocks noGrp="1"/>
          </p:cNvSpPr>
          <p:nvPr>
            <p:ph idx="1"/>
          </p:nvPr>
        </p:nvSpPr>
        <p:spPr>
          <a:xfrm>
            <a:off x="1097280" y="1845734"/>
            <a:ext cx="4617720" cy="4023360"/>
          </a:xfrm>
        </p:spPr>
        <p:txBody>
          <a:bodyPr>
            <a:normAutofit fontScale="92500" lnSpcReduction="10000"/>
          </a:bodyPr>
          <a:lstStyle/>
          <a:p>
            <a:pPr marL="742950" lvl="1" indent="-285750"/>
            <a:r>
              <a:rPr lang="en-AU" dirty="0">
                <a:solidFill>
                  <a:srgbClr val="45443A"/>
                </a:solidFill>
                <a:effectLst/>
                <a:latin typeface="Calibri" panose="020F0502020204030204" pitchFamily="34" charset="0"/>
                <a:cs typeface="Calibri" panose="020F0502020204030204" pitchFamily="34" charset="0"/>
              </a:rPr>
              <a:t>The Romans knew the value of good accessories to their clothing, belt mount, sometimes known as propellers were attached to the belt for fastening</a:t>
            </a:r>
          </a:p>
          <a:p>
            <a:pPr marL="742950" lvl="1" indent="-285750"/>
            <a:r>
              <a:rPr lang="en-AU" dirty="0">
                <a:solidFill>
                  <a:srgbClr val="45443A"/>
                </a:solidFill>
                <a:effectLst/>
                <a:latin typeface="Calibri" panose="020F0502020204030204" pitchFamily="34" charset="0"/>
                <a:cs typeface="Calibri" panose="020F0502020204030204" pitchFamily="34" charset="0"/>
              </a:rPr>
              <a:t>Military belt mounts were originally worn by soldiers, attached to the belts for fastening purposes. However, it eventually spread to the general public.</a:t>
            </a:r>
          </a:p>
          <a:p>
            <a:pPr marL="742950" lvl="1" indent="-285750"/>
            <a:r>
              <a:rPr lang="en-AU" dirty="0">
                <a:solidFill>
                  <a:srgbClr val="45443A"/>
                </a:solidFill>
                <a:effectLst/>
                <a:latin typeface="Calibri" panose="020F0502020204030204" pitchFamily="34" charset="0"/>
                <a:cs typeface="Calibri" panose="020F0502020204030204" pitchFamily="34" charset="0"/>
              </a:rPr>
              <a:t>Belt mounts were elaborately made in bronze or silver, with ornate decorations. Belt mounts often have studs, decorations, ornamentation, and above all a patina. Sometimes even integrate designs used with herring bone is in the metal.</a:t>
            </a:r>
          </a:p>
          <a:p>
            <a:pPr marL="742950" lvl="1" indent="-285750"/>
            <a:r>
              <a:rPr lang="en-AU" dirty="0">
                <a:solidFill>
                  <a:srgbClr val="45443A"/>
                </a:solidFill>
                <a:effectLst/>
                <a:latin typeface="Calibri" panose="020F0502020204030204" pitchFamily="34" charset="0"/>
                <a:cs typeface="Calibri" panose="020F0502020204030204" pitchFamily="34" charset="0"/>
              </a:rPr>
              <a:t>Some more popular designs for belt mounts were Sunbursts, dolphins, and work done in a circle.</a:t>
            </a:r>
          </a:p>
        </p:txBody>
      </p:sp>
      <p:pic>
        <p:nvPicPr>
          <p:cNvPr id="5" name="Picture 4">
            <a:extLst>
              <a:ext uri="{FF2B5EF4-FFF2-40B4-BE49-F238E27FC236}">
                <a16:creationId xmlns:a16="http://schemas.microsoft.com/office/drawing/2014/main" id="{997B569A-D6E2-BF1C-8698-C4AB66A300C5}"/>
              </a:ext>
            </a:extLst>
          </p:cNvPr>
          <p:cNvPicPr>
            <a:picLocks noChangeAspect="1"/>
          </p:cNvPicPr>
          <p:nvPr/>
        </p:nvPicPr>
        <p:blipFill rotWithShape="1">
          <a:blip r:embed="rId2"/>
          <a:srcRect l="5753" t="4180" r="5410" b="6825"/>
          <a:stretch/>
        </p:blipFill>
        <p:spPr>
          <a:xfrm>
            <a:off x="6487888" y="2122714"/>
            <a:ext cx="3620601" cy="3918858"/>
          </a:xfrm>
          <a:prstGeom prst="rect">
            <a:avLst/>
          </a:prstGeom>
        </p:spPr>
      </p:pic>
    </p:spTree>
    <p:extLst>
      <p:ext uri="{BB962C8B-B14F-4D97-AF65-F5344CB8AC3E}">
        <p14:creationId xmlns:p14="http://schemas.microsoft.com/office/powerpoint/2010/main" val="558511038"/>
      </p:ext>
    </p:extLst>
  </p:cSld>
  <p:clrMapOvr>
    <a:masterClrMapping/>
  </p:clrMapOvr>
</p:sld>
</file>

<file path=ppt/theme/theme1.xml><?xml version="1.0" encoding="utf-8"?>
<a:theme xmlns:a="http://schemas.openxmlformats.org/drawingml/2006/main" name="Retrospect">
  <a:themeElements>
    <a:clrScheme name="Custom 4">
      <a:dk1>
        <a:srgbClr val="000000"/>
      </a:dk1>
      <a:lt1>
        <a:srgbClr val="FFFFFF"/>
      </a:lt1>
      <a:dk2>
        <a:srgbClr val="344068"/>
      </a:dk2>
      <a:lt2>
        <a:srgbClr val="D9E0E6"/>
      </a:lt2>
      <a:accent1>
        <a:srgbClr val="E1D2BF"/>
      </a:accent1>
      <a:accent2>
        <a:srgbClr val="865852"/>
      </a:accent2>
      <a:accent3>
        <a:srgbClr val="B29480"/>
      </a:accent3>
      <a:accent4>
        <a:srgbClr val="FFBB99"/>
      </a:accent4>
      <a:accent5>
        <a:srgbClr val="8C6660"/>
      </a:accent5>
      <a:accent6>
        <a:srgbClr val="AA6650"/>
      </a:accent6>
      <a:hlink>
        <a:srgbClr val="F0D8A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8233</TotalTime>
  <Words>1135</Words>
  <Application>Microsoft Macintosh PowerPoint</Application>
  <PresentationFormat>Widescreen</PresentationFormat>
  <Paragraphs>65</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Hoefler Text</vt:lpstr>
      <vt:lpstr>Retrospect</vt:lpstr>
      <vt:lpstr>Ancient Roman Artefacts</vt:lpstr>
      <vt:lpstr>The history of the Roman Empire can be divided into four distinct periods:  - The Founding (c. 625 BCE)  - The Period of Kings / Regal  (625-510 BCE)  - Republican Rome  (510-31 BCE)  - Imperial Rome  (31 BCE –  476CE).</vt:lpstr>
      <vt:lpstr>ACTIVITY – Source Analysis</vt:lpstr>
      <vt:lpstr>Artefact 1 – Sickle</vt:lpstr>
      <vt:lpstr>Artefact 2 – Mirror</vt:lpstr>
      <vt:lpstr>Artefact 3 – Dice</vt:lpstr>
      <vt:lpstr>Artefact 4 – Brick</vt:lpstr>
      <vt:lpstr>Artefact 5 – Stylus</vt:lpstr>
      <vt:lpstr>Artefact 6 – Belt Buckle</vt:lpstr>
      <vt:lpstr>Artefact 7 – Fibulae</vt:lpstr>
      <vt:lpstr>Artefact 8 – Knives</vt:lpstr>
      <vt:lpstr>Artefact 9 – Fire Starters</vt:lpstr>
      <vt:lpstr>Artefact 10 – Bell</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BARRIE Lauren [Ridge View Secondary College]</dc:creator>
  <cp:lastModifiedBy>BARRIE Lauren [Ridge View Secondary College]</cp:lastModifiedBy>
  <cp:revision>341</cp:revision>
  <dcterms:created xsi:type="dcterms:W3CDTF">2022-07-13T05:26:46Z</dcterms:created>
  <dcterms:modified xsi:type="dcterms:W3CDTF">2023-08-11T05:57:49Z</dcterms:modified>
</cp:coreProperties>
</file>

<file path=docProps/thumbnail.jpeg>
</file>